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7" r:id="rId1"/>
    <p:sldMasterId id="2147483678" r:id="rId2"/>
  </p:sldMasterIdLst>
  <p:notesMasterIdLst>
    <p:notesMasterId r:id="rId15"/>
  </p:notesMasterIdLst>
  <p:sldIdLst>
    <p:sldId id="256" r:id="rId3"/>
    <p:sldId id="257" r:id="rId4"/>
    <p:sldId id="428" r:id="rId5"/>
    <p:sldId id="435" r:id="rId6"/>
    <p:sldId id="429" r:id="rId7"/>
    <p:sldId id="443" r:id="rId8"/>
    <p:sldId id="444" r:id="rId9"/>
    <p:sldId id="442" r:id="rId10"/>
    <p:sldId id="270" r:id="rId11"/>
    <p:sldId id="432" r:id="rId12"/>
    <p:sldId id="436" r:id="rId13"/>
    <p:sldId id="441" r:id="rId14"/>
  </p:sldIdLst>
  <p:sldSz cx="9144000" cy="5143500" type="screen16x9"/>
  <p:notesSz cx="6858000" cy="9144000"/>
  <p:embeddedFontLst>
    <p:embeddedFont>
      <p:font typeface="Arial Narrow" panose="020B0604020202020204" pitchFamily="34" charset="0"/>
      <p:regular r:id="rId16"/>
      <p:bold r:id="rId17"/>
      <p:italic r:id="rId18"/>
      <p:boldItalic r:id="rId19"/>
    </p:embeddedFont>
    <p:embeddedFont>
      <p:font typeface="Consolas" panose="020B0609020204030204" pitchFamily="49" charset="0"/>
      <p:regular r:id="rId20"/>
      <p:bold r:id="rId21"/>
      <p:italic r:id="rId22"/>
      <p:boldItalic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A865A6A1-EB45-4525-89A6-CB3BD430D531}">
          <p14:sldIdLst>
            <p14:sldId id="256"/>
            <p14:sldId id="257"/>
            <p14:sldId id="428"/>
            <p14:sldId id="435"/>
            <p14:sldId id="429"/>
            <p14:sldId id="443"/>
            <p14:sldId id="444"/>
            <p14:sldId id="442"/>
            <p14:sldId id="270"/>
            <p14:sldId id="432"/>
            <p14:sldId id="436"/>
            <p14:sldId id="44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08080"/>
    <a:srgbClr val="CDCDCD"/>
    <a:srgbClr val="F4AA6C"/>
    <a:srgbClr val="F6B6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0EF3602-E09C-4FB3-88FD-0AF07CCC1424}">
  <a:tblStyle styleId="{90EF3602-E09C-4FB3-88FD-0AF07CCC142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160"/>
    <p:restoredTop sz="94658"/>
  </p:normalViewPr>
  <p:slideViewPr>
    <p:cSldViewPr snapToGrid="0">
      <p:cViewPr varScale="1">
        <p:scale>
          <a:sx n="160" d="100"/>
          <a:sy n="160" d="100"/>
        </p:scale>
        <p:origin x="1064" y="17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font" Target="fonts/font3.fntdata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font" Target="fonts/font6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2.fntdata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10" Type="http://schemas.openxmlformats.org/officeDocument/2006/relationships/slide" Target="slides/slide8.xml"/><Relationship Id="rId19" Type="http://schemas.openxmlformats.org/officeDocument/2006/relationships/font" Target="fonts/font4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7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339ca6226cd_2_1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g339ca6226cd_2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39ca6226cd_2_1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g339ca6226cd_2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33adb98cd77_1_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59" name="Google Shape;259;g33adb98cd77_1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088604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>
          <a:extLst>
            <a:ext uri="{FF2B5EF4-FFF2-40B4-BE49-F238E27FC236}">
              <a16:creationId xmlns:a16="http://schemas.microsoft.com/office/drawing/2014/main" id="{13C06A10-2EB8-42CB-4BEE-28CF759C99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33adb98cd77_1_26:notes">
            <a:extLst>
              <a:ext uri="{FF2B5EF4-FFF2-40B4-BE49-F238E27FC236}">
                <a16:creationId xmlns:a16="http://schemas.microsoft.com/office/drawing/2014/main" id="{571C8B4B-AD5B-5C02-7D27-E99314B0A28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59" name="Google Shape;259;g33adb98cd77_1_26:notes">
            <a:extLst>
              <a:ext uri="{FF2B5EF4-FFF2-40B4-BE49-F238E27FC236}">
                <a16:creationId xmlns:a16="http://schemas.microsoft.com/office/drawing/2014/main" id="{87E025FF-1F69-7A0E-20BA-0DDA30C4CA0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815604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>
  <p:cSld name="Title Slide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oogle Shape;65;p14"/>
          <p:cNvGrpSpPr/>
          <p:nvPr/>
        </p:nvGrpSpPr>
        <p:grpSpPr>
          <a:xfrm>
            <a:off x="1823465" y="163205"/>
            <a:ext cx="1581805" cy="342091"/>
            <a:chOff x="3645356" y="188193"/>
            <a:chExt cx="5677387" cy="1227805"/>
          </a:xfrm>
        </p:grpSpPr>
        <p:pic>
          <p:nvPicPr>
            <p:cNvPr id="66" name="Google Shape;66;p14"/>
            <p:cNvPicPr preferRelativeResize="0"/>
            <p:nvPr/>
          </p:nvPicPr>
          <p:blipFill rotWithShape="1">
            <a:blip r:embed="rId2" cstate="hqprint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5667" r="25422" b="25369"/>
            <a:stretch/>
          </p:blipFill>
          <p:spPr>
            <a:xfrm>
              <a:off x="3645356" y="188193"/>
              <a:ext cx="1265256" cy="12278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7" name="Google Shape;67;p14"/>
            <p:cNvPicPr preferRelativeResize="0"/>
            <p:nvPr/>
          </p:nvPicPr>
          <p:blipFill rotWithShape="1">
            <a:blip r:embed="rId2" cstate="hqprint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80435"/>
            <a:stretch/>
          </p:blipFill>
          <p:spPr>
            <a:xfrm>
              <a:off x="5015386" y="482548"/>
              <a:ext cx="4307357" cy="53596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8" name="Google Shape;68;p14"/>
          <p:cNvSpPr/>
          <p:nvPr/>
        </p:nvSpPr>
        <p:spPr>
          <a:xfrm>
            <a:off x="5653737" y="1653177"/>
            <a:ext cx="3490273" cy="3490323"/>
          </a:xfrm>
          <a:prstGeom prst="triangle">
            <a:avLst>
              <a:gd name="adj" fmla="val 10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2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pic>
        <p:nvPicPr>
          <p:cNvPr id="69" name="Google Shape;69;p14"/>
          <p:cNvPicPr preferRelativeResize="0"/>
          <p:nvPr/>
        </p:nvPicPr>
        <p:blipFill rotWithShape="1">
          <a:blip r:embed="rId3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6117" y="212211"/>
            <a:ext cx="1325875" cy="220979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4"/>
          <p:cNvSpPr txBox="1">
            <a:spLocks noGrp="1"/>
          </p:cNvSpPr>
          <p:nvPr>
            <p:ph type="subTitle" idx="1"/>
          </p:nvPr>
        </p:nvSpPr>
        <p:spPr>
          <a:xfrm>
            <a:off x="286116" y="2336781"/>
            <a:ext cx="4571811" cy="285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700"/>
              <a:buNone/>
              <a:defRPr sz="19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71" name="Google Shape;71;p14"/>
          <p:cNvSpPr txBox="1">
            <a:spLocks noGrp="1"/>
          </p:cNvSpPr>
          <p:nvPr>
            <p:ph type="title"/>
          </p:nvPr>
        </p:nvSpPr>
        <p:spPr>
          <a:xfrm>
            <a:off x="286114" y="1391112"/>
            <a:ext cx="8000670" cy="8572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900"/>
              <a:buFont typeface="Calibri"/>
              <a:buNone/>
              <a:defRPr sz="2900" b="0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4"/>
          <p:cNvSpPr/>
          <p:nvPr/>
        </p:nvSpPr>
        <p:spPr>
          <a:xfrm rot="2700024">
            <a:off x="7461825" y="2614213"/>
            <a:ext cx="1213073" cy="1213073"/>
          </a:xfrm>
          <a:prstGeom prst="roundRect">
            <a:avLst>
              <a:gd name="adj" fmla="val 4159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14"/>
          <p:cNvSpPr/>
          <p:nvPr/>
        </p:nvSpPr>
        <p:spPr>
          <a:xfrm rot="2700024">
            <a:off x="7104894" y="2891492"/>
            <a:ext cx="646325" cy="662609"/>
          </a:xfrm>
          <a:prstGeom prst="roundRect">
            <a:avLst>
              <a:gd name="adj" fmla="val 838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4" name="Google Shape;74;p14"/>
          <p:cNvPicPr preferRelativeResize="0"/>
          <p:nvPr/>
        </p:nvPicPr>
        <p:blipFill rotWithShape="1">
          <a:blip r:embed="rId4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21348" y="2434954"/>
            <a:ext cx="1836547" cy="1576032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4"/>
          <p:cNvPicPr preferRelativeResize="0"/>
          <p:nvPr/>
        </p:nvPicPr>
        <p:blipFill rotWithShape="1">
          <a:blip r:embed="rId5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595899" y="4503916"/>
            <a:ext cx="260270" cy="223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4" descr="A picture containing ax, vector graphics, tool&#10;&#10;Description automatically generated"/>
          <p:cNvPicPr preferRelativeResize="0"/>
          <p:nvPr/>
        </p:nvPicPr>
        <p:blipFill rotWithShape="1">
          <a:blip r:embed="rId6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22972" y="4258967"/>
            <a:ext cx="223066" cy="183506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4"/>
          <p:cNvPicPr preferRelativeResize="0"/>
          <p:nvPr/>
        </p:nvPicPr>
        <p:blipFill rotWithShape="1">
          <a:blip r:embed="rId7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06373" y="4781048"/>
            <a:ext cx="256264" cy="177288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4"/>
          <p:cNvSpPr txBox="1"/>
          <p:nvPr/>
        </p:nvSpPr>
        <p:spPr>
          <a:xfrm>
            <a:off x="6949019" y="4480217"/>
            <a:ext cx="1657355" cy="2565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575" tIns="36275" rIns="72575" bIns="36275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pulp-platform.org</a:t>
            </a:r>
            <a:endParaRPr sz="1100"/>
          </a:p>
        </p:txBody>
      </p:sp>
      <p:sp>
        <p:nvSpPr>
          <p:cNvPr id="79" name="Google Shape;79;p14"/>
          <p:cNvSpPr txBox="1"/>
          <p:nvPr/>
        </p:nvSpPr>
        <p:spPr>
          <a:xfrm>
            <a:off x="7360145" y="4233920"/>
            <a:ext cx="1246228" cy="2565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575" tIns="36275" rIns="72575" bIns="36275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@pulp_platform</a:t>
            </a:r>
            <a:endParaRPr sz="1100"/>
          </a:p>
        </p:txBody>
      </p:sp>
      <p:sp>
        <p:nvSpPr>
          <p:cNvPr id="80" name="Google Shape;80;p14"/>
          <p:cNvSpPr txBox="1"/>
          <p:nvPr/>
        </p:nvSpPr>
        <p:spPr>
          <a:xfrm>
            <a:off x="6573889" y="4726513"/>
            <a:ext cx="2032485" cy="2565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575" tIns="36275" rIns="72575" bIns="36275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youtube.com/pulp_platform</a:t>
            </a:r>
            <a:endParaRPr sz="1100"/>
          </a:p>
        </p:txBody>
      </p:sp>
      <p:sp>
        <p:nvSpPr>
          <p:cNvPr id="81" name="Google Shape;81;p14"/>
          <p:cNvSpPr txBox="1"/>
          <p:nvPr/>
        </p:nvSpPr>
        <p:spPr>
          <a:xfrm>
            <a:off x="286115" y="4412057"/>
            <a:ext cx="4538560" cy="5391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en" sz="1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PULP Platform</a:t>
            </a:r>
            <a:br>
              <a:rPr lang="en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Open Source Hardware, the way it should be!</a:t>
            </a:r>
            <a:endParaRPr sz="1100"/>
          </a:p>
        </p:txBody>
      </p:sp>
      <p:sp>
        <p:nvSpPr>
          <p:cNvPr id="82" name="Google Shape;82;p14"/>
          <p:cNvSpPr txBox="1">
            <a:spLocks noGrp="1"/>
          </p:cNvSpPr>
          <p:nvPr>
            <p:ph type="body" idx="2"/>
          </p:nvPr>
        </p:nvSpPr>
        <p:spPr>
          <a:xfrm>
            <a:off x="286116" y="2913662"/>
            <a:ext cx="4571811" cy="1285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7150" rIns="0" bIns="36275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600" b="0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111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300"/>
              <a:buChar char="•"/>
              <a:defRPr/>
            </a:lvl2pPr>
            <a:lvl3pPr marL="1371600" lvl="2" indent="-3111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300"/>
              <a:buChar char="•"/>
              <a:defRPr/>
            </a:lvl3pPr>
            <a:lvl4pPr marL="1828800" lvl="3" indent="-3111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•"/>
              <a:defRPr/>
            </a:lvl4pPr>
            <a:lvl5pPr marL="2286000" lvl="4" indent="-3111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3" name="Google Shape;83;p1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72575" tIns="36275" rIns="72575" bIns="36275" anchor="t" anchorCtr="0">
            <a:noAutofit/>
          </a:bodyPr>
          <a:lstStyle>
            <a:lvl1pPr lvl="0">
              <a:buNone/>
              <a:defRPr sz="1300">
                <a:solidFill>
                  <a:schemeClr val="accent3"/>
                </a:solidFill>
              </a:defRPr>
            </a:lvl1pPr>
            <a:lvl2pPr lvl="1">
              <a:buNone/>
              <a:defRPr sz="1300">
                <a:solidFill>
                  <a:schemeClr val="accent3"/>
                </a:solidFill>
              </a:defRPr>
            </a:lvl2pPr>
            <a:lvl3pPr lvl="2">
              <a:buNone/>
              <a:defRPr sz="1300">
                <a:solidFill>
                  <a:schemeClr val="accent3"/>
                </a:solidFill>
              </a:defRPr>
            </a:lvl3pPr>
            <a:lvl4pPr lvl="3">
              <a:buNone/>
              <a:defRPr sz="1300">
                <a:solidFill>
                  <a:schemeClr val="accent3"/>
                </a:solidFill>
              </a:defRPr>
            </a:lvl4pPr>
            <a:lvl5pPr lvl="4">
              <a:buNone/>
              <a:defRPr sz="1300">
                <a:solidFill>
                  <a:schemeClr val="accent3"/>
                </a:solidFill>
              </a:defRPr>
            </a:lvl5pPr>
            <a:lvl6pPr lvl="5">
              <a:buNone/>
              <a:defRPr sz="1300">
                <a:solidFill>
                  <a:schemeClr val="accent3"/>
                </a:solidFill>
              </a:defRPr>
            </a:lvl6pPr>
            <a:lvl7pPr lvl="6">
              <a:buNone/>
              <a:defRPr sz="1300">
                <a:solidFill>
                  <a:schemeClr val="accent3"/>
                </a:solidFill>
              </a:defRPr>
            </a:lvl7pPr>
            <a:lvl8pPr lvl="7">
              <a:buNone/>
              <a:defRPr sz="1300">
                <a:solidFill>
                  <a:schemeClr val="accent3"/>
                </a:solidFill>
              </a:defRPr>
            </a:lvl8pPr>
            <a:lvl9pPr lvl="8">
              <a:buNone/>
              <a:defRPr sz="1300">
                <a:solidFill>
                  <a:schemeClr val="accent3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andard Slide">
  <p:cSld name="Standard Slide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5"/>
          <p:cNvSpPr txBox="1">
            <a:spLocks noGrp="1"/>
          </p:cNvSpPr>
          <p:nvPr>
            <p:ph type="title"/>
          </p:nvPr>
        </p:nvSpPr>
        <p:spPr>
          <a:xfrm>
            <a:off x="237378" y="135244"/>
            <a:ext cx="8000670" cy="492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900"/>
              <a:buFont typeface="Calibri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5"/>
          <p:cNvSpPr txBox="1">
            <a:spLocks noGrp="1"/>
          </p:cNvSpPr>
          <p:nvPr>
            <p:ph type="body" idx="1"/>
          </p:nvPr>
        </p:nvSpPr>
        <p:spPr>
          <a:xfrm>
            <a:off x="237375" y="742930"/>
            <a:ext cx="8000672" cy="4143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7150" rIns="0" bIns="36275" anchor="t" anchorCtr="0">
            <a:noAutofit/>
          </a:bodyPr>
          <a:lstStyle>
            <a:lvl1pPr marL="457200" lvl="0" indent="-33655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>
                <a:solidFill>
                  <a:schemeClr val="dk1"/>
                </a:solidFill>
              </a:defRPr>
            </a:lvl1pPr>
            <a:lvl2pPr marL="914400" lvl="1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>
                <a:solidFill>
                  <a:schemeClr val="dk1"/>
                </a:solidFill>
              </a:defRPr>
            </a:lvl2pPr>
            <a:lvl3pPr marL="1371600" lvl="2" indent="-3111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sz="1400">
                <a:solidFill>
                  <a:schemeClr val="dk1"/>
                </a:solidFill>
              </a:defRPr>
            </a:lvl3pPr>
            <a:lvl4pPr marL="1828800" lvl="3" indent="-2857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>
                <a:solidFill>
                  <a:schemeClr val="dk1"/>
                </a:solidFill>
              </a:defRPr>
            </a:lvl4pPr>
            <a:lvl5pPr marL="2286000" lvl="4" indent="-279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>
                <a:solidFill>
                  <a:schemeClr val="dk1"/>
                </a:solidFill>
              </a:defRPr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7" name="Google Shape;87;p15"/>
          <p:cNvSpPr txBox="1">
            <a:spLocks noGrp="1"/>
          </p:cNvSpPr>
          <p:nvPr>
            <p:ph type="dt" idx="10"/>
          </p:nvPr>
        </p:nvSpPr>
        <p:spPr>
          <a:xfrm>
            <a:off x="2782699" y="4871789"/>
            <a:ext cx="5429026" cy="228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575" tIns="36275" rIns="72575" bIns="3627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5"/>
          <p:cNvSpPr txBox="1">
            <a:spLocks noGrp="1"/>
          </p:cNvSpPr>
          <p:nvPr>
            <p:ph type="sldNum" idx="12"/>
          </p:nvPr>
        </p:nvSpPr>
        <p:spPr>
          <a:xfrm>
            <a:off x="8659790" y="4871177"/>
            <a:ext cx="428607" cy="228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575" tIns="36275" rIns="72575" bIns="36275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-by-side">
  <p:cSld name="Two-by-side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6"/>
          <p:cNvSpPr txBox="1">
            <a:spLocks noGrp="1"/>
          </p:cNvSpPr>
          <p:nvPr>
            <p:ph type="title"/>
          </p:nvPr>
        </p:nvSpPr>
        <p:spPr>
          <a:xfrm>
            <a:off x="237378" y="135244"/>
            <a:ext cx="8000670" cy="492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6"/>
          <p:cNvSpPr txBox="1">
            <a:spLocks noGrp="1"/>
          </p:cNvSpPr>
          <p:nvPr>
            <p:ph type="body" idx="1"/>
          </p:nvPr>
        </p:nvSpPr>
        <p:spPr>
          <a:xfrm>
            <a:off x="237375" y="742930"/>
            <a:ext cx="4000335" cy="4143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7150" rIns="0" bIns="36275" anchor="t" anchorCtr="0">
            <a:noAutofit/>
          </a:bodyPr>
          <a:lstStyle>
            <a:lvl1pPr marL="457200" lvl="0" indent="-31115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300"/>
              <a:buChar char="•"/>
              <a:defRPr/>
            </a:lvl1pPr>
            <a:lvl2pPr marL="914400" lvl="1" indent="-3111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300"/>
              <a:buChar char="•"/>
              <a:defRPr/>
            </a:lvl2pPr>
            <a:lvl3pPr marL="1371600" lvl="2" indent="-3111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300"/>
              <a:buChar char="•"/>
              <a:defRPr/>
            </a:lvl3pPr>
            <a:lvl4pPr marL="1828800" lvl="3" indent="-3111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•"/>
              <a:defRPr/>
            </a:lvl4pPr>
            <a:lvl5pPr marL="2286000" lvl="4" indent="-3111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92" name="Google Shape;92;p16"/>
          <p:cNvSpPr txBox="1">
            <a:spLocks noGrp="1"/>
          </p:cNvSpPr>
          <p:nvPr>
            <p:ph type="body" idx="2"/>
          </p:nvPr>
        </p:nvSpPr>
        <p:spPr>
          <a:xfrm>
            <a:off x="4237713" y="742930"/>
            <a:ext cx="4000335" cy="4143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7150" rIns="0" bIns="36275" anchor="t" anchorCtr="0">
            <a:noAutofit/>
          </a:bodyPr>
          <a:lstStyle>
            <a:lvl1pPr marL="457200" lvl="0" indent="-31115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300"/>
              <a:buChar char="•"/>
              <a:defRPr/>
            </a:lvl1pPr>
            <a:lvl2pPr marL="914400" lvl="1" indent="-3111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300"/>
              <a:buChar char="•"/>
              <a:defRPr/>
            </a:lvl2pPr>
            <a:lvl3pPr marL="1371600" lvl="2" indent="-3111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300"/>
              <a:buChar char="•"/>
              <a:defRPr/>
            </a:lvl3pPr>
            <a:lvl4pPr marL="1828800" lvl="3" indent="-3111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•"/>
              <a:defRPr/>
            </a:lvl4pPr>
            <a:lvl5pPr marL="2286000" lvl="4" indent="-3111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93" name="Google Shape;93;p16"/>
          <p:cNvSpPr txBox="1">
            <a:spLocks noGrp="1"/>
          </p:cNvSpPr>
          <p:nvPr>
            <p:ph type="dt" idx="10"/>
          </p:nvPr>
        </p:nvSpPr>
        <p:spPr>
          <a:xfrm>
            <a:off x="2782699" y="4871789"/>
            <a:ext cx="5429026" cy="228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575" tIns="36275" rIns="72575" bIns="3627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6"/>
          <p:cNvSpPr txBox="1">
            <a:spLocks noGrp="1"/>
          </p:cNvSpPr>
          <p:nvPr>
            <p:ph type="sldNum" idx="12"/>
          </p:nvPr>
        </p:nvSpPr>
        <p:spPr>
          <a:xfrm>
            <a:off x="8659790" y="4871177"/>
            <a:ext cx="428607" cy="228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575" tIns="36275" rIns="72575" bIns="36275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plus two">
  <p:cSld name="One plus two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7"/>
          <p:cNvSpPr txBox="1">
            <a:spLocks noGrp="1"/>
          </p:cNvSpPr>
          <p:nvPr>
            <p:ph type="title"/>
          </p:nvPr>
        </p:nvSpPr>
        <p:spPr>
          <a:xfrm>
            <a:off x="237378" y="135244"/>
            <a:ext cx="8000670" cy="492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7"/>
          <p:cNvSpPr txBox="1">
            <a:spLocks noGrp="1"/>
          </p:cNvSpPr>
          <p:nvPr>
            <p:ph type="body" idx="1"/>
          </p:nvPr>
        </p:nvSpPr>
        <p:spPr>
          <a:xfrm>
            <a:off x="237378" y="742930"/>
            <a:ext cx="8000670" cy="2000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7150" rIns="0" bIns="36275" anchor="t" anchorCtr="0">
            <a:noAutofit/>
          </a:bodyPr>
          <a:lstStyle>
            <a:lvl1pPr marL="457200" lvl="0" indent="-31115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300"/>
              <a:buChar char="•"/>
              <a:defRPr/>
            </a:lvl1pPr>
            <a:lvl2pPr marL="914400" lvl="1" indent="-3111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300"/>
              <a:buChar char="•"/>
              <a:defRPr/>
            </a:lvl2pPr>
            <a:lvl3pPr marL="1371600" lvl="2" indent="-3111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300"/>
              <a:buChar char="•"/>
              <a:defRPr/>
            </a:lvl3pPr>
            <a:lvl4pPr marL="1828800" lvl="3" indent="-3111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•"/>
              <a:defRPr/>
            </a:lvl4pPr>
            <a:lvl5pPr marL="2286000" lvl="4" indent="-3111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98" name="Google Shape;98;p17"/>
          <p:cNvSpPr txBox="1">
            <a:spLocks noGrp="1"/>
          </p:cNvSpPr>
          <p:nvPr>
            <p:ph type="body" idx="2"/>
          </p:nvPr>
        </p:nvSpPr>
        <p:spPr>
          <a:xfrm>
            <a:off x="237378" y="2745388"/>
            <a:ext cx="4000335" cy="2143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7150" rIns="0" bIns="36275" anchor="t" anchorCtr="0">
            <a:noAutofit/>
          </a:bodyPr>
          <a:lstStyle>
            <a:lvl1pPr marL="457200" lvl="0" indent="-31115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300"/>
              <a:buChar char="•"/>
              <a:defRPr/>
            </a:lvl1pPr>
            <a:lvl2pPr marL="914400" lvl="1" indent="-3111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300"/>
              <a:buChar char="•"/>
              <a:defRPr/>
            </a:lvl2pPr>
            <a:lvl3pPr marL="1371600" lvl="2" indent="-3111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300"/>
              <a:buChar char="•"/>
              <a:defRPr/>
            </a:lvl3pPr>
            <a:lvl4pPr marL="1828800" lvl="3" indent="-3111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•"/>
              <a:defRPr/>
            </a:lvl4pPr>
            <a:lvl5pPr marL="2286000" lvl="4" indent="-3111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99" name="Google Shape;99;p17"/>
          <p:cNvSpPr txBox="1">
            <a:spLocks noGrp="1"/>
          </p:cNvSpPr>
          <p:nvPr>
            <p:ph type="body" idx="3"/>
          </p:nvPr>
        </p:nvSpPr>
        <p:spPr>
          <a:xfrm>
            <a:off x="4237713" y="2745388"/>
            <a:ext cx="4000335" cy="2143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7150" rIns="0" bIns="36275" anchor="t" anchorCtr="0">
            <a:noAutofit/>
          </a:bodyPr>
          <a:lstStyle>
            <a:lvl1pPr marL="457200" lvl="0" indent="-31115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300"/>
              <a:buChar char="•"/>
              <a:defRPr/>
            </a:lvl1pPr>
            <a:lvl2pPr marL="914400" lvl="1" indent="-3111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300"/>
              <a:buChar char="•"/>
              <a:defRPr/>
            </a:lvl2pPr>
            <a:lvl3pPr marL="1371600" lvl="2" indent="-3111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300"/>
              <a:buChar char="•"/>
              <a:defRPr/>
            </a:lvl3pPr>
            <a:lvl4pPr marL="1828800" lvl="3" indent="-3111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•"/>
              <a:defRPr/>
            </a:lvl4pPr>
            <a:lvl5pPr marL="2286000" lvl="4" indent="-3111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00" name="Google Shape;100;p17"/>
          <p:cNvSpPr txBox="1">
            <a:spLocks noGrp="1"/>
          </p:cNvSpPr>
          <p:nvPr>
            <p:ph type="dt" idx="10"/>
          </p:nvPr>
        </p:nvSpPr>
        <p:spPr>
          <a:xfrm>
            <a:off x="2782699" y="4871789"/>
            <a:ext cx="5429026" cy="228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575" tIns="36275" rIns="72575" bIns="3627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7"/>
          <p:cNvSpPr txBox="1">
            <a:spLocks noGrp="1"/>
          </p:cNvSpPr>
          <p:nvPr>
            <p:ph type="sldNum" idx="12"/>
          </p:nvPr>
        </p:nvSpPr>
        <p:spPr>
          <a:xfrm>
            <a:off x="8659790" y="4871177"/>
            <a:ext cx="428607" cy="228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575" tIns="36275" rIns="72575" bIns="36275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in-Thick">
  <p:cSld name="Thin-Thick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 txBox="1">
            <a:spLocks noGrp="1"/>
          </p:cNvSpPr>
          <p:nvPr>
            <p:ph type="title"/>
          </p:nvPr>
        </p:nvSpPr>
        <p:spPr>
          <a:xfrm>
            <a:off x="237378" y="135244"/>
            <a:ext cx="8000670" cy="492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18"/>
          <p:cNvSpPr txBox="1">
            <a:spLocks noGrp="1"/>
          </p:cNvSpPr>
          <p:nvPr>
            <p:ph type="body" idx="1"/>
          </p:nvPr>
        </p:nvSpPr>
        <p:spPr>
          <a:xfrm>
            <a:off x="3094760" y="742930"/>
            <a:ext cx="5143288" cy="4143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7150" rIns="0" bIns="36275" anchor="t" anchorCtr="0">
            <a:noAutofit/>
          </a:bodyPr>
          <a:lstStyle>
            <a:lvl1pPr marL="457200" lvl="0" indent="-31115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300"/>
              <a:buChar char="•"/>
              <a:defRPr/>
            </a:lvl1pPr>
            <a:lvl2pPr marL="914400" lvl="1" indent="-3111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300"/>
              <a:buChar char="•"/>
              <a:defRPr/>
            </a:lvl2pPr>
            <a:lvl3pPr marL="1371600" lvl="2" indent="-3111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300"/>
              <a:buChar char="•"/>
              <a:defRPr/>
            </a:lvl3pPr>
            <a:lvl4pPr marL="1828800" lvl="3" indent="-3111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•"/>
              <a:defRPr/>
            </a:lvl4pPr>
            <a:lvl5pPr marL="2286000" lvl="4" indent="-3111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05" name="Google Shape;105;p18"/>
          <p:cNvSpPr txBox="1">
            <a:spLocks noGrp="1"/>
          </p:cNvSpPr>
          <p:nvPr>
            <p:ph type="body" idx="2"/>
          </p:nvPr>
        </p:nvSpPr>
        <p:spPr>
          <a:xfrm>
            <a:off x="237378" y="742930"/>
            <a:ext cx="2857382" cy="4143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7150" rIns="0" bIns="36275" anchor="t" anchorCtr="0">
            <a:noAutofit/>
          </a:bodyPr>
          <a:lstStyle>
            <a:lvl1pPr marL="457200" lvl="0" indent="-31115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300"/>
              <a:buChar char="•"/>
              <a:defRPr/>
            </a:lvl1pPr>
            <a:lvl2pPr marL="914400" lvl="1" indent="-3111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300"/>
              <a:buChar char="•"/>
              <a:defRPr/>
            </a:lvl2pPr>
            <a:lvl3pPr marL="1371600" lvl="2" indent="-3111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300"/>
              <a:buChar char="•"/>
              <a:defRPr/>
            </a:lvl3pPr>
            <a:lvl4pPr marL="1828800" lvl="3" indent="-3111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•"/>
              <a:defRPr/>
            </a:lvl4pPr>
            <a:lvl5pPr marL="2286000" lvl="4" indent="-3111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06" name="Google Shape;106;p18"/>
          <p:cNvSpPr txBox="1">
            <a:spLocks noGrp="1"/>
          </p:cNvSpPr>
          <p:nvPr>
            <p:ph type="dt" idx="10"/>
          </p:nvPr>
        </p:nvSpPr>
        <p:spPr>
          <a:xfrm>
            <a:off x="2782699" y="4871789"/>
            <a:ext cx="5429026" cy="228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575" tIns="36275" rIns="72575" bIns="3627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8"/>
          <p:cNvSpPr txBox="1">
            <a:spLocks noGrp="1"/>
          </p:cNvSpPr>
          <p:nvPr>
            <p:ph type="sldNum" idx="12"/>
          </p:nvPr>
        </p:nvSpPr>
        <p:spPr>
          <a:xfrm>
            <a:off x="8659790" y="4871177"/>
            <a:ext cx="428607" cy="228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575" tIns="36275" rIns="72575" bIns="36275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ick-Thin">
  <p:cSld name="Thick-Thin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/>
          <p:cNvSpPr txBox="1">
            <a:spLocks noGrp="1"/>
          </p:cNvSpPr>
          <p:nvPr>
            <p:ph type="title"/>
          </p:nvPr>
        </p:nvSpPr>
        <p:spPr>
          <a:xfrm>
            <a:off x="237378" y="135244"/>
            <a:ext cx="8000670" cy="492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19"/>
          <p:cNvSpPr txBox="1">
            <a:spLocks noGrp="1"/>
          </p:cNvSpPr>
          <p:nvPr>
            <p:ph type="body" idx="1"/>
          </p:nvPr>
        </p:nvSpPr>
        <p:spPr>
          <a:xfrm>
            <a:off x="237378" y="742930"/>
            <a:ext cx="5143288" cy="4143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7150" rIns="0" bIns="36275" anchor="t" anchorCtr="0">
            <a:noAutofit/>
          </a:bodyPr>
          <a:lstStyle>
            <a:lvl1pPr marL="457200" lvl="0" indent="-31115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300"/>
              <a:buChar char="•"/>
              <a:defRPr/>
            </a:lvl1pPr>
            <a:lvl2pPr marL="914400" lvl="1" indent="-3111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300"/>
              <a:buChar char="•"/>
              <a:defRPr/>
            </a:lvl2pPr>
            <a:lvl3pPr marL="1371600" lvl="2" indent="-3111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300"/>
              <a:buChar char="•"/>
              <a:defRPr/>
            </a:lvl3pPr>
            <a:lvl4pPr marL="1828800" lvl="3" indent="-3111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•"/>
              <a:defRPr/>
            </a:lvl4pPr>
            <a:lvl5pPr marL="2286000" lvl="4" indent="-3111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11" name="Google Shape;111;p19"/>
          <p:cNvSpPr txBox="1">
            <a:spLocks noGrp="1"/>
          </p:cNvSpPr>
          <p:nvPr>
            <p:ph type="body" idx="2"/>
          </p:nvPr>
        </p:nvSpPr>
        <p:spPr>
          <a:xfrm>
            <a:off x="5380666" y="742930"/>
            <a:ext cx="2857382" cy="4143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7150" rIns="0" bIns="36275" anchor="t" anchorCtr="0">
            <a:noAutofit/>
          </a:bodyPr>
          <a:lstStyle>
            <a:lvl1pPr marL="457200" lvl="0" indent="-31115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300"/>
              <a:buChar char="•"/>
              <a:defRPr/>
            </a:lvl1pPr>
            <a:lvl2pPr marL="914400" lvl="1" indent="-3111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300"/>
              <a:buChar char="•"/>
              <a:defRPr/>
            </a:lvl2pPr>
            <a:lvl3pPr marL="1371600" lvl="2" indent="-3111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300"/>
              <a:buChar char="•"/>
              <a:defRPr/>
            </a:lvl3pPr>
            <a:lvl4pPr marL="1828800" lvl="3" indent="-3111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•"/>
              <a:defRPr/>
            </a:lvl4pPr>
            <a:lvl5pPr marL="2286000" lvl="4" indent="-3111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12" name="Google Shape;112;p19"/>
          <p:cNvSpPr txBox="1">
            <a:spLocks noGrp="1"/>
          </p:cNvSpPr>
          <p:nvPr>
            <p:ph type="dt" idx="10"/>
          </p:nvPr>
        </p:nvSpPr>
        <p:spPr>
          <a:xfrm>
            <a:off x="2782699" y="4871789"/>
            <a:ext cx="5429026" cy="228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575" tIns="36275" rIns="72575" bIns="3627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19"/>
          <p:cNvSpPr txBox="1">
            <a:spLocks noGrp="1"/>
          </p:cNvSpPr>
          <p:nvPr>
            <p:ph type="sldNum" idx="12"/>
          </p:nvPr>
        </p:nvSpPr>
        <p:spPr>
          <a:xfrm>
            <a:off x="8659790" y="4871177"/>
            <a:ext cx="428607" cy="228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575" tIns="36275" rIns="72575" bIns="36275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-by-side">
  <p:cSld name="3-by-side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0"/>
          <p:cNvSpPr txBox="1">
            <a:spLocks noGrp="1"/>
          </p:cNvSpPr>
          <p:nvPr>
            <p:ph type="body" idx="1"/>
          </p:nvPr>
        </p:nvSpPr>
        <p:spPr>
          <a:xfrm>
            <a:off x="244543" y="742930"/>
            <a:ext cx="2571644" cy="4000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1450" tIns="37150" rIns="0" bIns="36275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500"/>
            </a:lvl1pPr>
            <a:lvl2pPr marL="914400" lvl="1" indent="-30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00"/>
              <a:buChar char="•"/>
              <a:defRPr sz="1400"/>
            </a:lvl2pPr>
            <a:lvl3pPr marL="1371600" lvl="2" indent="-2984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100"/>
              <a:buChar char="•"/>
              <a:defRPr sz="1200"/>
            </a:lvl3pPr>
            <a:lvl4pPr marL="1828800" lvl="3" indent="-2857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900"/>
              <a:buChar char="•"/>
              <a:defRPr sz="1100"/>
            </a:lvl4pPr>
            <a:lvl5pPr marL="2286000" lvl="4" indent="-2857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•"/>
              <a:defRPr sz="1100"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9pPr>
          </a:lstStyle>
          <a:p>
            <a:endParaRPr/>
          </a:p>
        </p:txBody>
      </p:sp>
      <p:sp>
        <p:nvSpPr>
          <p:cNvPr id="116" name="Google Shape;116;p20"/>
          <p:cNvSpPr txBox="1">
            <a:spLocks noGrp="1"/>
          </p:cNvSpPr>
          <p:nvPr>
            <p:ph type="body" idx="2"/>
          </p:nvPr>
        </p:nvSpPr>
        <p:spPr>
          <a:xfrm>
            <a:off x="2959060" y="742930"/>
            <a:ext cx="2571644" cy="4000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1450" tIns="37150" rIns="0" bIns="36275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500"/>
            </a:lvl1pPr>
            <a:lvl2pPr marL="914400" lvl="1" indent="-30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00"/>
              <a:buChar char="•"/>
              <a:defRPr sz="1400"/>
            </a:lvl2pPr>
            <a:lvl3pPr marL="1371600" lvl="2" indent="-2984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100"/>
              <a:buChar char="•"/>
              <a:defRPr sz="1200"/>
            </a:lvl3pPr>
            <a:lvl4pPr marL="1828800" lvl="3" indent="-2857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900"/>
              <a:buChar char="•"/>
              <a:defRPr sz="1100"/>
            </a:lvl4pPr>
            <a:lvl5pPr marL="2286000" lvl="4" indent="-2857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•"/>
              <a:defRPr sz="1100"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9pPr>
          </a:lstStyle>
          <a:p>
            <a:endParaRPr/>
          </a:p>
        </p:txBody>
      </p:sp>
      <p:sp>
        <p:nvSpPr>
          <p:cNvPr id="117" name="Google Shape;117;p20"/>
          <p:cNvSpPr txBox="1">
            <a:spLocks noGrp="1"/>
          </p:cNvSpPr>
          <p:nvPr>
            <p:ph type="body" idx="3"/>
          </p:nvPr>
        </p:nvSpPr>
        <p:spPr>
          <a:xfrm>
            <a:off x="5673573" y="742930"/>
            <a:ext cx="2571644" cy="4000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1450" tIns="37150" rIns="0" bIns="36275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500"/>
            </a:lvl1pPr>
            <a:lvl2pPr marL="914400" lvl="1" indent="-30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00"/>
              <a:buChar char="•"/>
              <a:defRPr sz="1400"/>
            </a:lvl2pPr>
            <a:lvl3pPr marL="1371600" lvl="2" indent="-2984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100"/>
              <a:buChar char="•"/>
              <a:defRPr sz="1200"/>
            </a:lvl3pPr>
            <a:lvl4pPr marL="1828800" lvl="3" indent="-2857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900"/>
              <a:buChar char="•"/>
              <a:defRPr sz="1100"/>
            </a:lvl4pPr>
            <a:lvl5pPr marL="2286000" lvl="4" indent="-2857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•"/>
              <a:defRPr sz="1100"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9pPr>
          </a:lstStyle>
          <a:p>
            <a:endParaRPr/>
          </a:p>
        </p:txBody>
      </p:sp>
      <p:sp>
        <p:nvSpPr>
          <p:cNvPr id="118" name="Google Shape;118;p20"/>
          <p:cNvSpPr txBox="1">
            <a:spLocks noGrp="1"/>
          </p:cNvSpPr>
          <p:nvPr>
            <p:ph type="title"/>
          </p:nvPr>
        </p:nvSpPr>
        <p:spPr>
          <a:xfrm>
            <a:off x="237378" y="135244"/>
            <a:ext cx="8000670" cy="492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20"/>
          <p:cNvSpPr txBox="1">
            <a:spLocks noGrp="1"/>
          </p:cNvSpPr>
          <p:nvPr>
            <p:ph type="dt" idx="10"/>
          </p:nvPr>
        </p:nvSpPr>
        <p:spPr>
          <a:xfrm>
            <a:off x="2782699" y="4871789"/>
            <a:ext cx="5429026" cy="228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575" tIns="36275" rIns="72575" bIns="3627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20"/>
          <p:cNvSpPr txBox="1">
            <a:spLocks noGrp="1"/>
          </p:cNvSpPr>
          <p:nvPr>
            <p:ph type="sldNum" idx="12"/>
          </p:nvPr>
        </p:nvSpPr>
        <p:spPr>
          <a:xfrm>
            <a:off x="8659790" y="4871177"/>
            <a:ext cx="428607" cy="228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575" tIns="36275" rIns="72575" bIns="36275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-box">
  <p:cSld name="4-box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1"/>
          <p:cNvSpPr txBox="1">
            <a:spLocks noGrp="1"/>
          </p:cNvSpPr>
          <p:nvPr>
            <p:ph type="body" idx="1"/>
          </p:nvPr>
        </p:nvSpPr>
        <p:spPr>
          <a:xfrm>
            <a:off x="240763" y="742930"/>
            <a:ext cx="4000335" cy="2000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1450" tIns="37150" rIns="0" bIns="36275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500"/>
            </a:lvl1pPr>
            <a:lvl2pPr marL="914400" lvl="1" indent="-30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00"/>
              <a:buChar char="•"/>
              <a:defRPr sz="1400"/>
            </a:lvl2pPr>
            <a:lvl3pPr marL="1371600" lvl="2" indent="-2984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100"/>
              <a:buChar char="•"/>
              <a:defRPr sz="1200"/>
            </a:lvl3pPr>
            <a:lvl4pPr marL="1828800" lvl="3" indent="-2857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900"/>
              <a:buChar char="•"/>
              <a:defRPr sz="1100"/>
            </a:lvl4pPr>
            <a:lvl5pPr marL="2286000" lvl="4" indent="-2857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•"/>
              <a:defRPr sz="1100"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9pPr>
          </a:lstStyle>
          <a:p>
            <a:endParaRPr/>
          </a:p>
        </p:txBody>
      </p:sp>
      <p:sp>
        <p:nvSpPr>
          <p:cNvPr id="123" name="Google Shape;123;p21"/>
          <p:cNvSpPr txBox="1">
            <a:spLocks noGrp="1"/>
          </p:cNvSpPr>
          <p:nvPr>
            <p:ph type="body" idx="2"/>
          </p:nvPr>
        </p:nvSpPr>
        <p:spPr>
          <a:xfrm>
            <a:off x="4241101" y="742930"/>
            <a:ext cx="4000335" cy="2000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1450" tIns="37150" rIns="0" bIns="36275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500"/>
            </a:lvl1pPr>
            <a:lvl2pPr marL="914400" lvl="1" indent="-30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00"/>
              <a:buChar char="•"/>
              <a:defRPr sz="1400"/>
            </a:lvl2pPr>
            <a:lvl3pPr marL="1371600" lvl="2" indent="-2984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100"/>
              <a:buChar char="•"/>
              <a:defRPr sz="1200"/>
            </a:lvl3pPr>
            <a:lvl4pPr marL="1828800" lvl="3" indent="-2857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900"/>
              <a:buChar char="•"/>
              <a:defRPr sz="1100"/>
            </a:lvl4pPr>
            <a:lvl5pPr marL="2286000" lvl="4" indent="-2857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•"/>
              <a:defRPr sz="1100"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9pPr>
          </a:lstStyle>
          <a:p>
            <a:endParaRPr/>
          </a:p>
        </p:txBody>
      </p:sp>
      <p:sp>
        <p:nvSpPr>
          <p:cNvPr id="124" name="Google Shape;124;p21"/>
          <p:cNvSpPr txBox="1">
            <a:spLocks noGrp="1"/>
          </p:cNvSpPr>
          <p:nvPr>
            <p:ph type="body" idx="3"/>
          </p:nvPr>
        </p:nvSpPr>
        <p:spPr>
          <a:xfrm>
            <a:off x="240763" y="2743126"/>
            <a:ext cx="4000335" cy="2000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1450" tIns="37150" rIns="0" bIns="36275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500"/>
            </a:lvl1pPr>
            <a:lvl2pPr marL="914400" lvl="1" indent="-30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00"/>
              <a:buChar char="•"/>
              <a:defRPr sz="1400"/>
            </a:lvl2pPr>
            <a:lvl3pPr marL="1371600" lvl="2" indent="-2984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100"/>
              <a:buChar char="•"/>
              <a:defRPr sz="1200"/>
            </a:lvl3pPr>
            <a:lvl4pPr marL="1828800" lvl="3" indent="-2857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900"/>
              <a:buChar char="•"/>
              <a:defRPr sz="1100"/>
            </a:lvl4pPr>
            <a:lvl5pPr marL="2286000" lvl="4" indent="-2857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•"/>
              <a:defRPr sz="1100"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9pPr>
          </a:lstStyle>
          <a:p>
            <a:endParaRPr/>
          </a:p>
        </p:txBody>
      </p:sp>
      <p:sp>
        <p:nvSpPr>
          <p:cNvPr id="125" name="Google Shape;125;p21"/>
          <p:cNvSpPr txBox="1">
            <a:spLocks noGrp="1"/>
          </p:cNvSpPr>
          <p:nvPr>
            <p:ph type="body" idx="4"/>
          </p:nvPr>
        </p:nvSpPr>
        <p:spPr>
          <a:xfrm>
            <a:off x="4241101" y="2743126"/>
            <a:ext cx="4000335" cy="2000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1450" tIns="37150" rIns="0" bIns="36275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500"/>
            </a:lvl1pPr>
            <a:lvl2pPr marL="914400" lvl="1" indent="-30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00"/>
              <a:buChar char="•"/>
              <a:defRPr sz="1400"/>
            </a:lvl2pPr>
            <a:lvl3pPr marL="1371600" lvl="2" indent="-2984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100"/>
              <a:buChar char="•"/>
              <a:defRPr sz="1200"/>
            </a:lvl3pPr>
            <a:lvl4pPr marL="1828800" lvl="3" indent="-2857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900"/>
              <a:buChar char="•"/>
              <a:defRPr sz="1100"/>
            </a:lvl4pPr>
            <a:lvl5pPr marL="2286000" lvl="4" indent="-2857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•"/>
              <a:defRPr sz="1100"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9pPr>
          </a:lstStyle>
          <a:p>
            <a:endParaRPr/>
          </a:p>
        </p:txBody>
      </p:sp>
      <p:sp>
        <p:nvSpPr>
          <p:cNvPr id="126" name="Google Shape;126;p21"/>
          <p:cNvSpPr txBox="1">
            <a:spLocks noGrp="1"/>
          </p:cNvSpPr>
          <p:nvPr>
            <p:ph type="title"/>
          </p:nvPr>
        </p:nvSpPr>
        <p:spPr>
          <a:xfrm>
            <a:off x="237378" y="135244"/>
            <a:ext cx="8000670" cy="492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21"/>
          <p:cNvSpPr txBox="1">
            <a:spLocks noGrp="1"/>
          </p:cNvSpPr>
          <p:nvPr>
            <p:ph type="dt" idx="10"/>
          </p:nvPr>
        </p:nvSpPr>
        <p:spPr>
          <a:xfrm>
            <a:off x="2782699" y="4871789"/>
            <a:ext cx="5429026" cy="228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575" tIns="36275" rIns="72575" bIns="3627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21"/>
          <p:cNvSpPr txBox="1">
            <a:spLocks noGrp="1"/>
          </p:cNvSpPr>
          <p:nvPr>
            <p:ph type="sldNum" idx="12"/>
          </p:nvPr>
        </p:nvSpPr>
        <p:spPr>
          <a:xfrm>
            <a:off x="8659790" y="4871177"/>
            <a:ext cx="428607" cy="228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575" tIns="36275" rIns="72575" bIns="36275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Background">
  <p:cSld name="Title Background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2"/>
          <p:cNvSpPr txBox="1">
            <a:spLocks noGrp="1"/>
          </p:cNvSpPr>
          <p:nvPr>
            <p:ph type="title"/>
          </p:nvPr>
        </p:nvSpPr>
        <p:spPr>
          <a:xfrm>
            <a:off x="237378" y="135244"/>
            <a:ext cx="8000670" cy="492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22"/>
          <p:cNvSpPr txBox="1">
            <a:spLocks noGrp="1"/>
          </p:cNvSpPr>
          <p:nvPr>
            <p:ph type="dt" idx="10"/>
          </p:nvPr>
        </p:nvSpPr>
        <p:spPr>
          <a:xfrm>
            <a:off x="2782699" y="4871789"/>
            <a:ext cx="5429026" cy="228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575" tIns="36275" rIns="72575" bIns="3627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22"/>
          <p:cNvSpPr txBox="1">
            <a:spLocks noGrp="1"/>
          </p:cNvSpPr>
          <p:nvPr>
            <p:ph type="sldNum" idx="12"/>
          </p:nvPr>
        </p:nvSpPr>
        <p:spPr>
          <a:xfrm>
            <a:off x="8659790" y="4871177"/>
            <a:ext cx="428607" cy="228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575" tIns="36275" rIns="72575" bIns="36275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Only">
  <p:cSld name="Background Only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3"/>
          <p:cNvSpPr txBox="1"/>
          <p:nvPr/>
        </p:nvSpPr>
        <p:spPr>
          <a:xfrm>
            <a:off x="748938" y="392233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 b="0" i="0">
              <a:solidFill>
                <a:schemeClr val="dk2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135" name="Google Shape;135;p23"/>
          <p:cNvSpPr txBox="1">
            <a:spLocks noGrp="1"/>
          </p:cNvSpPr>
          <p:nvPr>
            <p:ph type="dt" idx="10"/>
          </p:nvPr>
        </p:nvSpPr>
        <p:spPr>
          <a:xfrm>
            <a:off x="2782699" y="4871789"/>
            <a:ext cx="5429026" cy="228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575" tIns="36275" rIns="72575" bIns="3627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23"/>
          <p:cNvSpPr txBox="1">
            <a:spLocks noGrp="1"/>
          </p:cNvSpPr>
          <p:nvPr>
            <p:ph type="sldNum" idx="12"/>
          </p:nvPr>
        </p:nvSpPr>
        <p:spPr>
          <a:xfrm>
            <a:off x="8659790" y="4871177"/>
            <a:ext cx="428607" cy="228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575" tIns="36275" rIns="72575" bIns="36275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No Background">
  <p:cSld name="No Background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4"/>
          <p:cNvSpPr txBox="1">
            <a:spLocks noGrp="1"/>
          </p:cNvSpPr>
          <p:nvPr>
            <p:ph type="title"/>
          </p:nvPr>
        </p:nvSpPr>
        <p:spPr>
          <a:xfrm>
            <a:off x="237378" y="135244"/>
            <a:ext cx="8000670" cy="492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900"/>
              <a:buFont typeface="Calibri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24"/>
          <p:cNvSpPr txBox="1">
            <a:spLocks noGrp="1"/>
          </p:cNvSpPr>
          <p:nvPr>
            <p:ph type="body" idx="1"/>
          </p:nvPr>
        </p:nvSpPr>
        <p:spPr>
          <a:xfrm>
            <a:off x="237375" y="742930"/>
            <a:ext cx="8000672" cy="4143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7150" rIns="0" bIns="36275" anchor="t" anchorCtr="0">
            <a:noAutofit/>
          </a:bodyPr>
          <a:lstStyle>
            <a:lvl1pPr marL="457200" lvl="0" indent="-33655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>
                <a:solidFill>
                  <a:schemeClr val="dk1"/>
                </a:solidFill>
              </a:defRPr>
            </a:lvl1pPr>
            <a:lvl2pPr marL="914400" lvl="1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>
                <a:solidFill>
                  <a:schemeClr val="dk1"/>
                </a:solidFill>
              </a:defRPr>
            </a:lvl2pPr>
            <a:lvl3pPr marL="1371600" lvl="2" indent="-3111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sz="1400">
                <a:solidFill>
                  <a:schemeClr val="dk1"/>
                </a:solidFill>
              </a:defRPr>
            </a:lvl3pPr>
            <a:lvl4pPr marL="1828800" lvl="3" indent="-2857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>
                <a:solidFill>
                  <a:schemeClr val="dk1"/>
                </a:solidFill>
              </a:defRPr>
            </a:lvl4pPr>
            <a:lvl5pPr marL="2286000" lvl="4" indent="-279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>
                <a:solidFill>
                  <a:schemeClr val="dk1"/>
                </a:solidFill>
              </a:defRPr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40" name="Google Shape;140;p2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72575" tIns="36275" rIns="72575" bIns="36275" anchor="t" anchorCtr="0">
            <a:noAutofit/>
          </a:bodyPr>
          <a:lstStyle>
            <a:lvl1pPr lvl="0">
              <a:buNone/>
              <a:defRPr sz="1300"/>
            </a:lvl1pPr>
            <a:lvl2pPr lvl="1">
              <a:buNone/>
              <a:defRPr sz="1300"/>
            </a:lvl2pPr>
            <a:lvl3pPr lvl="2">
              <a:buNone/>
              <a:defRPr sz="1300"/>
            </a:lvl3pPr>
            <a:lvl4pPr lvl="3">
              <a:buNone/>
              <a:defRPr sz="1300"/>
            </a:lvl4pPr>
            <a:lvl5pPr lvl="4">
              <a:buNone/>
              <a:defRPr sz="1300"/>
            </a:lvl5pPr>
            <a:lvl6pPr lvl="5">
              <a:buNone/>
              <a:defRPr sz="1300"/>
            </a:lvl6pPr>
            <a:lvl7pPr lvl="6">
              <a:buNone/>
              <a:defRPr sz="1300"/>
            </a:lvl7pPr>
            <a:lvl8pPr lvl="7">
              <a:buNone/>
              <a:defRPr sz="1300"/>
            </a:lvl8pPr>
            <a:lvl9pPr lvl="8">
              <a:buNone/>
              <a:defRPr sz="1300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Only">
  <p:cSld name="Title Only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5"/>
          <p:cNvSpPr txBox="1">
            <a:spLocks noGrp="1"/>
          </p:cNvSpPr>
          <p:nvPr>
            <p:ph type="title"/>
          </p:nvPr>
        </p:nvSpPr>
        <p:spPr>
          <a:xfrm>
            <a:off x="237378" y="135244"/>
            <a:ext cx="8000670" cy="492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2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72575" tIns="36275" rIns="72575" bIns="36275" anchor="t" anchorCtr="0">
            <a:noAutofit/>
          </a:bodyPr>
          <a:lstStyle>
            <a:lvl1pPr lvl="0">
              <a:buNone/>
              <a:defRPr sz="1300"/>
            </a:lvl1pPr>
            <a:lvl2pPr lvl="1">
              <a:buNone/>
              <a:defRPr sz="1300"/>
            </a:lvl2pPr>
            <a:lvl3pPr lvl="2">
              <a:buNone/>
              <a:defRPr sz="1300"/>
            </a:lvl3pPr>
            <a:lvl4pPr lvl="3">
              <a:buNone/>
              <a:defRPr sz="1300"/>
            </a:lvl4pPr>
            <a:lvl5pPr lvl="4">
              <a:buNone/>
              <a:defRPr sz="1300"/>
            </a:lvl5pPr>
            <a:lvl6pPr lvl="5">
              <a:buNone/>
              <a:defRPr sz="1300"/>
            </a:lvl6pPr>
            <a:lvl7pPr lvl="6">
              <a:buNone/>
              <a:defRPr sz="1300"/>
            </a:lvl7pPr>
            <a:lvl8pPr lvl="7">
              <a:buNone/>
              <a:defRPr sz="1300"/>
            </a:lvl8pPr>
            <a:lvl9pPr lvl="8">
              <a:buNone/>
              <a:defRPr sz="1300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ody Only">
  <p:cSld name="Body Only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6"/>
          <p:cNvSpPr txBox="1">
            <a:spLocks noGrp="1"/>
          </p:cNvSpPr>
          <p:nvPr>
            <p:ph type="body" idx="1"/>
          </p:nvPr>
        </p:nvSpPr>
        <p:spPr>
          <a:xfrm>
            <a:off x="244839" y="284195"/>
            <a:ext cx="8000672" cy="4714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7150" rIns="0" bIns="36275" anchor="t" anchorCtr="0">
            <a:noAutofit/>
          </a:bodyPr>
          <a:lstStyle>
            <a:lvl1pPr marL="457200" lvl="0" indent="-31115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300"/>
              <a:buChar char="•"/>
              <a:defRPr/>
            </a:lvl1pPr>
            <a:lvl2pPr marL="914400" lvl="1" indent="-3111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300"/>
              <a:buChar char="•"/>
              <a:defRPr/>
            </a:lvl2pPr>
            <a:lvl3pPr marL="1371600" lvl="2" indent="-3111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300"/>
              <a:buChar char="•"/>
              <a:defRPr/>
            </a:lvl3pPr>
            <a:lvl4pPr marL="1828800" lvl="3" indent="-3111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•"/>
              <a:defRPr/>
            </a:lvl4pPr>
            <a:lvl5pPr marL="2286000" lvl="4" indent="-3111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46" name="Google Shape;146;p26"/>
          <p:cNvSpPr txBox="1">
            <a:spLocks noGrp="1"/>
          </p:cNvSpPr>
          <p:nvPr>
            <p:ph type="dt" idx="10"/>
          </p:nvPr>
        </p:nvSpPr>
        <p:spPr>
          <a:xfrm>
            <a:off x="2782699" y="4871789"/>
            <a:ext cx="5429026" cy="228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575" tIns="36275" rIns="72575" bIns="3627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26"/>
          <p:cNvSpPr txBox="1">
            <a:spLocks noGrp="1"/>
          </p:cNvSpPr>
          <p:nvPr>
            <p:ph type="sldNum" idx="12"/>
          </p:nvPr>
        </p:nvSpPr>
        <p:spPr>
          <a:xfrm>
            <a:off x="8659790" y="4871177"/>
            <a:ext cx="428607" cy="228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575" tIns="36275" rIns="72575" bIns="36275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Slide 1">
  <p:cSld name="Code Slide 1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7"/>
          <p:cNvSpPr/>
          <p:nvPr/>
        </p:nvSpPr>
        <p:spPr>
          <a:xfrm>
            <a:off x="4572005" y="0"/>
            <a:ext cx="4572005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1" i="0" cap="none">
              <a:solidFill>
                <a:schemeClr val="lt2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150" name="Google Shape;150;p27"/>
          <p:cNvSpPr txBox="1">
            <a:spLocks noGrp="1"/>
          </p:cNvSpPr>
          <p:nvPr>
            <p:ph type="title"/>
          </p:nvPr>
        </p:nvSpPr>
        <p:spPr>
          <a:xfrm>
            <a:off x="237378" y="135244"/>
            <a:ext cx="8000670" cy="492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27"/>
          <p:cNvSpPr txBox="1">
            <a:spLocks noGrp="1"/>
          </p:cNvSpPr>
          <p:nvPr>
            <p:ph type="body" idx="1"/>
          </p:nvPr>
        </p:nvSpPr>
        <p:spPr>
          <a:xfrm>
            <a:off x="237375" y="742930"/>
            <a:ext cx="4000335" cy="4143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7150" rIns="0" bIns="36275" anchor="t" anchorCtr="0">
            <a:noAutofit/>
          </a:bodyPr>
          <a:lstStyle>
            <a:lvl1pPr marL="457200" lvl="0" indent="-31115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300"/>
              <a:buChar char="•"/>
              <a:defRPr/>
            </a:lvl1pPr>
            <a:lvl2pPr marL="914400" lvl="1" indent="-3111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300"/>
              <a:buChar char="•"/>
              <a:defRPr/>
            </a:lvl2pPr>
            <a:lvl3pPr marL="1371600" lvl="2" indent="-3111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300"/>
              <a:buChar char="•"/>
              <a:defRPr/>
            </a:lvl3pPr>
            <a:lvl4pPr marL="1828800" lvl="3" indent="-3111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•"/>
              <a:defRPr/>
            </a:lvl4pPr>
            <a:lvl5pPr marL="2286000" lvl="4" indent="-3111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grpSp>
        <p:nvGrpSpPr>
          <p:cNvPr id="152" name="Google Shape;152;p27"/>
          <p:cNvGrpSpPr/>
          <p:nvPr/>
        </p:nvGrpSpPr>
        <p:grpSpPr>
          <a:xfrm>
            <a:off x="8255524" y="66639"/>
            <a:ext cx="827065" cy="722093"/>
            <a:chOff x="10401089" y="83956"/>
            <a:chExt cx="1042015" cy="909748"/>
          </a:xfrm>
        </p:grpSpPr>
        <p:sp>
          <p:nvSpPr>
            <p:cNvPr id="153" name="Google Shape;153;p27"/>
            <p:cNvSpPr/>
            <p:nvPr/>
          </p:nvSpPr>
          <p:spPr>
            <a:xfrm rot="2700000">
              <a:off x="10475317" y="359629"/>
              <a:ext cx="358403" cy="358403"/>
            </a:xfrm>
            <a:prstGeom prst="roundRect">
              <a:avLst>
                <a:gd name="adj" fmla="val 5238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1" i="0" cap="none">
                <a:solidFill>
                  <a:schemeClr val="lt2"/>
                </a:solidFill>
                <a:latin typeface="Arial Narrow"/>
                <a:ea typeface="Arial Narrow"/>
                <a:cs typeface="Arial Narrow"/>
                <a:sym typeface="Arial Narrow"/>
              </a:endParaRPr>
            </a:p>
          </p:txBody>
        </p:sp>
        <p:sp>
          <p:nvSpPr>
            <p:cNvPr id="154" name="Google Shape;154;p27"/>
            <p:cNvSpPr/>
            <p:nvPr/>
          </p:nvSpPr>
          <p:spPr>
            <a:xfrm rot="2700000">
              <a:off x="10666586" y="217186"/>
              <a:ext cx="643289" cy="643289"/>
            </a:xfrm>
            <a:prstGeom prst="roundRect">
              <a:avLst>
                <a:gd name="adj" fmla="val 5238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1" i="0" cap="none">
                <a:solidFill>
                  <a:schemeClr val="lt2"/>
                </a:solidFill>
                <a:latin typeface="Arial Narrow"/>
                <a:ea typeface="Arial Narrow"/>
                <a:cs typeface="Arial Narrow"/>
                <a:sym typeface="Arial Narrow"/>
              </a:endParaRPr>
            </a:p>
          </p:txBody>
        </p:sp>
        <p:pic>
          <p:nvPicPr>
            <p:cNvPr id="155" name="Google Shape;155;p27"/>
            <p:cNvPicPr preferRelativeResize="0"/>
            <p:nvPr/>
          </p:nvPicPr>
          <p:blipFill rotWithShape="1">
            <a:blip r:embed="rId2" cstate="hqprint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0460009" y="140930"/>
              <a:ext cx="927344" cy="79580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6" name="Google Shape;156;p27"/>
          <p:cNvSpPr txBox="1">
            <a:spLocks noGrp="1"/>
          </p:cNvSpPr>
          <p:nvPr>
            <p:ph type="body" idx="2"/>
          </p:nvPr>
        </p:nvSpPr>
        <p:spPr>
          <a:xfrm>
            <a:off x="4572005" y="742930"/>
            <a:ext cx="4576563" cy="4143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1450" tIns="200025" rIns="0" bIns="36275" anchor="t" anchorCtr="0">
            <a:noAutofit/>
          </a:bodyPr>
          <a:lstStyle>
            <a:lvl1pPr marL="457200" lvl="0" indent="-228600" algn="l">
              <a:lnSpc>
                <a:spcPct val="55555"/>
              </a:lnSpc>
              <a:spcBef>
                <a:spcPts val="1000"/>
              </a:spcBef>
              <a:spcAft>
                <a:spcPts val="0"/>
              </a:spcAft>
              <a:buSzPts val="1300"/>
              <a:buNone/>
              <a:defRPr sz="1400" b="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defRPr>
            </a:lvl1pPr>
            <a:lvl2pPr marL="914400" lvl="1" indent="-3111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300"/>
              <a:buChar char="•"/>
              <a:defRPr/>
            </a:lvl2pPr>
            <a:lvl3pPr marL="1371600" lvl="2" indent="-3111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300"/>
              <a:buChar char="•"/>
              <a:defRPr/>
            </a:lvl3pPr>
            <a:lvl4pPr marL="1828800" lvl="3" indent="-3111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•"/>
              <a:defRPr/>
            </a:lvl4pPr>
            <a:lvl5pPr marL="2286000" lvl="4" indent="-3111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57" name="Google Shape;157;p2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72575" tIns="36275" rIns="72575" bIns="36275" anchor="t" anchorCtr="0">
            <a:noAutofit/>
          </a:bodyPr>
          <a:lstStyle>
            <a:lvl1pPr lvl="0">
              <a:buNone/>
              <a:defRPr sz="1300"/>
            </a:lvl1pPr>
            <a:lvl2pPr lvl="1">
              <a:buNone/>
              <a:defRPr sz="1300"/>
            </a:lvl2pPr>
            <a:lvl3pPr lvl="2">
              <a:buNone/>
              <a:defRPr sz="1300"/>
            </a:lvl3pPr>
            <a:lvl4pPr lvl="3">
              <a:buNone/>
              <a:defRPr sz="1300"/>
            </a:lvl4pPr>
            <a:lvl5pPr lvl="4">
              <a:buNone/>
              <a:defRPr sz="1300"/>
            </a:lvl5pPr>
            <a:lvl6pPr lvl="5">
              <a:buNone/>
              <a:defRPr sz="1300"/>
            </a:lvl6pPr>
            <a:lvl7pPr lvl="6">
              <a:buNone/>
              <a:defRPr sz="1300"/>
            </a:lvl7pPr>
            <a:lvl8pPr lvl="7">
              <a:buNone/>
              <a:defRPr sz="1300"/>
            </a:lvl8pPr>
            <a:lvl9pPr lvl="8">
              <a:buNone/>
              <a:defRPr sz="1300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Slide 2">
  <p:cSld name="Code Slide 2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8"/>
          <p:cNvSpPr/>
          <p:nvPr/>
        </p:nvSpPr>
        <p:spPr>
          <a:xfrm>
            <a:off x="4572005" y="0"/>
            <a:ext cx="457200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1" i="0" cap="none">
              <a:solidFill>
                <a:schemeClr val="lt2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160" name="Google Shape;160;p28"/>
          <p:cNvSpPr txBox="1">
            <a:spLocks noGrp="1"/>
          </p:cNvSpPr>
          <p:nvPr>
            <p:ph type="title"/>
          </p:nvPr>
        </p:nvSpPr>
        <p:spPr>
          <a:xfrm>
            <a:off x="237378" y="135244"/>
            <a:ext cx="8000670" cy="492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28"/>
          <p:cNvSpPr txBox="1">
            <a:spLocks noGrp="1"/>
          </p:cNvSpPr>
          <p:nvPr>
            <p:ph type="body" idx="1"/>
          </p:nvPr>
        </p:nvSpPr>
        <p:spPr>
          <a:xfrm>
            <a:off x="237375" y="742930"/>
            <a:ext cx="4000335" cy="4143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7150" rIns="0" bIns="36275" anchor="t" anchorCtr="0">
            <a:noAutofit/>
          </a:bodyPr>
          <a:lstStyle>
            <a:lvl1pPr marL="457200" lvl="0" indent="-31115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300"/>
              <a:buChar char="•"/>
              <a:defRPr/>
            </a:lvl1pPr>
            <a:lvl2pPr marL="914400" lvl="1" indent="-3111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300"/>
              <a:buChar char="•"/>
              <a:defRPr/>
            </a:lvl2pPr>
            <a:lvl3pPr marL="1371600" lvl="2" indent="-3111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300"/>
              <a:buChar char="•"/>
              <a:defRPr/>
            </a:lvl3pPr>
            <a:lvl4pPr marL="1828800" lvl="3" indent="-3111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•"/>
              <a:defRPr/>
            </a:lvl4pPr>
            <a:lvl5pPr marL="2286000" lvl="4" indent="-3111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grpSp>
        <p:nvGrpSpPr>
          <p:cNvPr id="162" name="Google Shape;162;p28"/>
          <p:cNvGrpSpPr/>
          <p:nvPr/>
        </p:nvGrpSpPr>
        <p:grpSpPr>
          <a:xfrm>
            <a:off x="8255524" y="66639"/>
            <a:ext cx="827065" cy="722093"/>
            <a:chOff x="10401089" y="83956"/>
            <a:chExt cx="1042015" cy="909748"/>
          </a:xfrm>
        </p:grpSpPr>
        <p:sp>
          <p:nvSpPr>
            <p:cNvPr id="163" name="Google Shape;163;p28"/>
            <p:cNvSpPr/>
            <p:nvPr/>
          </p:nvSpPr>
          <p:spPr>
            <a:xfrm rot="2700000">
              <a:off x="10475317" y="359629"/>
              <a:ext cx="358403" cy="358403"/>
            </a:xfrm>
            <a:prstGeom prst="roundRect">
              <a:avLst>
                <a:gd name="adj" fmla="val 5238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1" i="0" cap="none">
                <a:solidFill>
                  <a:schemeClr val="lt2"/>
                </a:solidFill>
                <a:latin typeface="Arial Narrow"/>
                <a:ea typeface="Arial Narrow"/>
                <a:cs typeface="Arial Narrow"/>
                <a:sym typeface="Arial Narrow"/>
              </a:endParaRPr>
            </a:p>
          </p:txBody>
        </p:sp>
        <p:sp>
          <p:nvSpPr>
            <p:cNvPr id="164" name="Google Shape;164;p28"/>
            <p:cNvSpPr/>
            <p:nvPr/>
          </p:nvSpPr>
          <p:spPr>
            <a:xfrm rot="2700000">
              <a:off x="10666586" y="217186"/>
              <a:ext cx="643289" cy="643289"/>
            </a:xfrm>
            <a:prstGeom prst="roundRect">
              <a:avLst>
                <a:gd name="adj" fmla="val 5238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1" i="0" cap="none">
                <a:solidFill>
                  <a:schemeClr val="lt2"/>
                </a:solidFill>
                <a:latin typeface="Arial Narrow"/>
                <a:ea typeface="Arial Narrow"/>
                <a:cs typeface="Arial Narrow"/>
                <a:sym typeface="Arial Narrow"/>
              </a:endParaRPr>
            </a:p>
          </p:txBody>
        </p:sp>
        <p:pic>
          <p:nvPicPr>
            <p:cNvPr id="165" name="Google Shape;165;p28"/>
            <p:cNvPicPr preferRelativeResize="0"/>
            <p:nvPr/>
          </p:nvPicPr>
          <p:blipFill rotWithShape="1">
            <a:blip r:embed="rId2" cstate="hqprint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0460009" y="140930"/>
              <a:ext cx="927344" cy="79580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6" name="Google Shape;166;p28"/>
          <p:cNvSpPr txBox="1">
            <a:spLocks noGrp="1"/>
          </p:cNvSpPr>
          <p:nvPr>
            <p:ph type="body" idx="2"/>
          </p:nvPr>
        </p:nvSpPr>
        <p:spPr>
          <a:xfrm>
            <a:off x="4572005" y="742930"/>
            <a:ext cx="4576563" cy="4143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1450" tIns="200025" rIns="0" bIns="36275" anchor="t" anchorCtr="0">
            <a:noAutofit/>
          </a:bodyPr>
          <a:lstStyle>
            <a:lvl1pPr marL="457200" lvl="0" indent="-228600" algn="l">
              <a:lnSpc>
                <a:spcPct val="55555"/>
              </a:lnSpc>
              <a:spcBef>
                <a:spcPts val="1000"/>
              </a:spcBef>
              <a:spcAft>
                <a:spcPts val="0"/>
              </a:spcAft>
              <a:buSzPts val="1300"/>
              <a:buNone/>
              <a:defRPr sz="1400" b="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defRPr>
            </a:lvl1pPr>
            <a:lvl2pPr marL="914400" lvl="1" indent="-3111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300"/>
              <a:buChar char="•"/>
              <a:defRPr/>
            </a:lvl2pPr>
            <a:lvl3pPr marL="1371600" lvl="2" indent="-3111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300"/>
              <a:buChar char="•"/>
              <a:defRPr/>
            </a:lvl3pPr>
            <a:lvl4pPr marL="1828800" lvl="3" indent="-3111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•"/>
              <a:defRPr/>
            </a:lvl4pPr>
            <a:lvl5pPr marL="2286000" lvl="4" indent="-3111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67" name="Google Shape;167;p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72575" tIns="36275" rIns="72575" bIns="36275" anchor="t" anchorCtr="0">
            <a:noAutofit/>
          </a:bodyPr>
          <a:lstStyle>
            <a:lvl1pPr lvl="0">
              <a:buNone/>
              <a:defRPr sz="1300"/>
            </a:lvl1pPr>
            <a:lvl2pPr lvl="1">
              <a:buNone/>
              <a:defRPr sz="1300"/>
            </a:lvl2pPr>
            <a:lvl3pPr lvl="2">
              <a:buNone/>
              <a:defRPr sz="1300"/>
            </a:lvl3pPr>
            <a:lvl4pPr lvl="3">
              <a:buNone/>
              <a:defRPr sz="1300"/>
            </a:lvl4pPr>
            <a:lvl5pPr lvl="4">
              <a:buNone/>
              <a:defRPr sz="1300"/>
            </a:lvl5pPr>
            <a:lvl6pPr lvl="5">
              <a:buNone/>
              <a:defRPr sz="1300"/>
            </a:lvl6pPr>
            <a:lvl7pPr lvl="6">
              <a:buNone/>
              <a:defRPr sz="1300"/>
            </a:lvl7pPr>
            <a:lvl8pPr lvl="7">
              <a:buNone/>
              <a:defRPr sz="1300"/>
            </a:lvl8pPr>
            <a:lvl9pPr lvl="8">
              <a:buNone/>
              <a:defRPr sz="1300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Empty White">
  <p:cSld name="Empty White">
    <p:bg>
      <p:bgPr>
        <a:solidFill>
          <a:schemeClr val="lt2"/>
        </a:solidFill>
        <a:effectLst/>
      </p:bgPr>
    </p:bg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72575" tIns="36275" rIns="72575" bIns="36275" anchor="t" anchorCtr="0">
            <a:noAutofit/>
          </a:bodyPr>
          <a:lstStyle>
            <a:lvl1pPr lvl="0">
              <a:buNone/>
              <a:defRPr sz="1300"/>
            </a:lvl1pPr>
            <a:lvl2pPr lvl="1">
              <a:buNone/>
              <a:defRPr sz="1300"/>
            </a:lvl2pPr>
            <a:lvl3pPr lvl="2">
              <a:buNone/>
              <a:defRPr sz="1300"/>
            </a:lvl3pPr>
            <a:lvl4pPr lvl="3">
              <a:buNone/>
              <a:defRPr sz="1300"/>
            </a:lvl4pPr>
            <a:lvl5pPr lvl="4">
              <a:buNone/>
              <a:defRPr sz="1300"/>
            </a:lvl5pPr>
            <a:lvl6pPr lvl="5">
              <a:buNone/>
              <a:defRPr sz="1300"/>
            </a:lvl6pPr>
            <a:lvl7pPr lvl="6">
              <a:buNone/>
              <a:defRPr sz="1300"/>
            </a:lvl7pPr>
            <a:lvl8pPr lvl="7">
              <a:buNone/>
              <a:defRPr sz="1300"/>
            </a:lvl8pPr>
            <a:lvl9pPr lvl="8">
              <a:buNone/>
              <a:defRPr sz="1300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Empty Black">
  <p:cSld name="Empty Black">
    <p:bg>
      <p:bgPr>
        <a:solidFill>
          <a:schemeClr val="dk1"/>
        </a:solidFill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72575" tIns="36275" rIns="72575" bIns="36275" anchor="t" anchorCtr="0">
            <a:noAutofit/>
          </a:bodyPr>
          <a:lstStyle>
            <a:lvl1pPr lvl="0">
              <a:buNone/>
              <a:defRPr sz="1300"/>
            </a:lvl1pPr>
            <a:lvl2pPr lvl="1">
              <a:buNone/>
              <a:defRPr sz="1300"/>
            </a:lvl2pPr>
            <a:lvl3pPr lvl="2">
              <a:buNone/>
              <a:defRPr sz="1300"/>
            </a:lvl3pPr>
            <a:lvl4pPr lvl="3">
              <a:buNone/>
              <a:defRPr sz="1300"/>
            </a:lvl4pPr>
            <a:lvl5pPr lvl="4">
              <a:buNone/>
              <a:defRPr sz="1300"/>
            </a:lvl5pPr>
            <a:lvl6pPr lvl="5">
              <a:buNone/>
              <a:defRPr sz="1300"/>
            </a:lvl6pPr>
            <a:lvl7pPr lvl="6">
              <a:buNone/>
              <a:defRPr sz="1300"/>
            </a:lvl7pPr>
            <a:lvl8pPr lvl="7">
              <a:buNone/>
              <a:defRPr sz="1300"/>
            </a:lvl8pPr>
            <a:lvl9pPr lvl="8">
              <a:buNone/>
              <a:defRPr sz="1300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hank you + Q&amp;A">
  <p:cSld name="Thank you + Q&amp;A">
    <p:bg>
      <p:bgPr>
        <a:solidFill>
          <a:srgbClr val="B4B4B6"/>
        </a:solidFill>
        <a:effectLst/>
      </p:bgPr>
    </p:bg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1"/>
          <p:cNvSpPr txBox="1"/>
          <p:nvPr/>
        </p:nvSpPr>
        <p:spPr>
          <a:xfrm>
            <a:off x="1532192" y="1567205"/>
            <a:ext cx="2474929" cy="6595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575" tIns="36275" rIns="72575" bIns="36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 b="0" i="0" u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Thank you!</a:t>
            </a:r>
            <a:endParaRPr sz="1100"/>
          </a:p>
        </p:txBody>
      </p:sp>
      <p:sp>
        <p:nvSpPr>
          <p:cNvPr id="174" name="Google Shape;174;p31"/>
          <p:cNvSpPr/>
          <p:nvPr/>
        </p:nvSpPr>
        <p:spPr>
          <a:xfrm>
            <a:off x="5152847" y="1180109"/>
            <a:ext cx="2574971" cy="2575008"/>
          </a:xfrm>
          <a:custGeom>
            <a:avLst/>
            <a:gdLst/>
            <a:ahLst/>
            <a:cxnLst/>
            <a:rect l="l" t="t" r="r" b="b"/>
            <a:pathLst>
              <a:path w="158750" h="158750" extrusionOk="0">
                <a:moveTo>
                  <a:pt x="8255" y="0"/>
                </a:moveTo>
                <a:cubicBezTo>
                  <a:pt x="3810" y="0"/>
                  <a:pt x="0" y="3810"/>
                  <a:pt x="0" y="8255"/>
                </a:cubicBezTo>
                <a:lnTo>
                  <a:pt x="0" y="119380"/>
                </a:lnTo>
                <a:lnTo>
                  <a:pt x="31750" y="87630"/>
                </a:lnTo>
                <a:lnTo>
                  <a:pt x="111125" y="87630"/>
                </a:lnTo>
                <a:cubicBezTo>
                  <a:pt x="115570" y="87630"/>
                  <a:pt x="119380" y="83820"/>
                  <a:pt x="119380" y="79375"/>
                </a:cubicBezTo>
                <a:lnTo>
                  <a:pt x="119380" y="8255"/>
                </a:lnTo>
                <a:cubicBezTo>
                  <a:pt x="119380" y="3810"/>
                  <a:pt x="115570" y="0"/>
                  <a:pt x="111125" y="0"/>
                </a:cubicBezTo>
                <a:close/>
                <a:moveTo>
                  <a:pt x="135255" y="31750"/>
                </a:moveTo>
                <a:lnTo>
                  <a:pt x="135255" y="103505"/>
                </a:lnTo>
                <a:lnTo>
                  <a:pt x="31750" y="103505"/>
                </a:lnTo>
                <a:lnTo>
                  <a:pt x="31750" y="119380"/>
                </a:lnTo>
                <a:cubicBezTo>
                  <a:pt x="31750" y="123190"/>
                  <a:pt x="35560" y="127000"/>
                  <a:pt x="40005" y="127000"/>
                </a:cubicBezTo>
                <a:lnTo>
                  <a:pt x="127000" y="127000"/>
                </a:lnTo>
                <a:lnTo>
                  <a:pt x="158750" y="158750"/>
                </a:lnTo>
                <a:lnTo>
                  <a:pt x="158750" y="40005"/>
                </a:lnTo>
                <a:cubicBezTo>
                  <a:pt x="158750" y="35560"/>
                  <a:pt x="154940" y="31750"/>
                  <a:pt x="151130" y="3175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72575" tIns="72575" rIns="72575" bIns="725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p31"/>
          <p:cNvSpPr txBox="1"/>
          <p:nvPr/>
        </p:nvSpPr>
        <p:spPr>
          <a:xfrm>
            <a:off x="5545468" y="1591635"/>
            <a:ext cx="1160552" cy="6107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575" tIns="36275" rIns="72575" bIns="36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b="1" i="0" u="none">
                <a:solidFill>
                  <a:srgbClr val="B4B4B6"/>
                </a:solidFill>
                <a:latin typeface="Calibri"/>
                <a:ea typeface="Calibri"/>
                <a:cs typeface="Calibri"/>
                <a:sym typeface="Calibri"/>
              </a:rPr>
              <a:t>Q&amp;A</a:t>
            </a:r>
            <a:endParaRPr sz="1100"/>
          </a:p>
        </p:txBody>
      </p:sp>
      <p:sp>
        <p:nvSpPr>
          <p:cNvPr id="176" name="Google Shape;176;p3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72575" tIns="36275" rIns="72575" bIns="36275" anchor="t" anchorCtr="0">
            <a:noAutofit/>
          </a:bodyPr>
          <a:lstStyle>
            <a:lvl1pPr lvl="0">
              <a:buNone/>
              <a:defRPr sz="1300"/>
            </a:lvl1pPr>
            <a:lvl2pPr lvl="1">
              <a:buNone/>
              <a:defRPr sz="1300"/>
            </a:lvl2pPr>
            <a:lvl3pPr lvl="2">
              <a:buNone/>
              <a:defRPr sz="1300"/>
            </a:lvl3pPr>
            <a:lvl4pPr lvl="3">
              <a:buNone/>
              <a:defRPr sz="1300"/>
            </a:lvl4pPr>
            <a:lvl5pPr lvl="4">
              <a:buNone/>
              <a:defRPr sz="1300"/>
            </a:lvl5pPr>
            <a:lvl6pPr lvl="5">
              <a:buNone/>
              <a:defRPr sz="1300"/>
            </a:lvl6pPr>
            <a:lvl7pPr lvl="6">
              <a:buNone/>
              <a:defRPr sz="1300"/>
            </a:lvl7pPr>
            <a:lvl8pPr lvl="7">
              <a:buNone/>
              <a:defRPr sz="1300"/>
            </a:lvl8pPr>
            <a:lvl9pPr lvl="8">
              <a:buNone/>
              <a:defRPr sz="1300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image" Target="../media/image2.png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/>
          <p:nvPr/>
        </p:nvSpPr>
        <p:spPr>
          <a:xfrm rot="-5400000">
            <a:off x="8255518" y="5"/>
            <a:ext cx="888498" cy="888486"/>
          </a:xfrm>
          <a:prstGeom prst="triangle">
            <a:avLst>
              <a:gd name="adj" fmla="val 100000"/>
            </a:avLst>
          </a:prstGeom>
          <a:solidFill>
            <a:srgbClr val="168638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2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52" name="Google Shape;52;p13"/>
          <p:cNvSpPr txBox="1">
            <a:spLocks noGrp="1"/>
          </p:cNvSpPr>
          <p:nvPr>
            <p:ph type="title"/>
          </p:nvPr>
        </p:nvSpPr>
        <p:spPr>
          <a:xfrm>
            <a:off x="237378" y="135244"/>
            <a:ext cx="8000670" cy="492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900"/>
              <a:buFont typeface="Calibri"/>
              <a:buNone/>
              <a:defRPr sz="2900" b="0" i="0" u="none" strike="noStrike" cap="non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body" idx="1"/>
          </p:nvPr>
        </p:nvSpPr>
        <p:spPr>
          <a:xfrm>
            <a:off x="237378" y="743510"/>
            <a:ext cx="8000672" cy="4143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7150" rIns="0" bIns="36275" anchor="t" anchorCtr="0">
            <a:noAutofit/>
          </a:bodyPr>
          <a:lstStyle>
            <a:lvl1pPr marL="457200" marR="0" lvl="0" indent="-3365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9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11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79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/>
          <p:nvPr/>
        </p:nvSpPr>
        <p:spPr>
          <a:xfrm>
            <a:off x="5613176" y="3721581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 b="0" i="0" u="none" strike="noStrike" cap="none">
              <a:solidFill>
                <a:schemeClr val="dk2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55" name="Google Shape;55;p13"/>
          <p:cNvSpPr/>
          <p:nvPr/>
        </p:nvSpPr>
        <p:spPr>
          <a:xfrm rot="2700024">
            <a:off x="8314439" y="285449"/>
            <a:ext cx="284473" cy="284473"/>
          </a:xfrm>
          <a:prstGeom prst="roundRect">
            <a:avLst>
              <a:gd name="adj" fmla="val 523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2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56" name="Google Shape;56;p13"/>
          <p:cNvSpPr/>
          <p:nvPr/>
        </p:nvSpPr>
        <p:spPr>
          <a:xfrm rot="2700024">
            <a:off x="8466252" y="172389"/>
            <a:ext cx="510593" cy="510593"/>
          </a:xfrm>
          <a:prstGeom prst="roundRect">
            <a:avLst>
              <a:gd name="adj" fmla="val 523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2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pic>
        <p:nvPicPr>
          <p:cNvPr id="57" name="Google Shape;57;p13"/>
          <p:cNvPicPr preferRelativeResize="0"/>
          <p:nvPr/>
        </p:nvPicPr>
        <p:blipFill rotWithShape="1">
          <a:blip r:embed="rId20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02290" y="111860"/>
            <a:ext cx="736049" cy="631641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3"/>
          <p:cNvPicPr preferRelativeResize="0"/>
          <p:nvPr/>
        </p:nvPicPr>
        <p:blipFill rotWithShape="1">
          <a:blip r:embed="rId21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7378" y="4887852"/>
            <a:ext cx="877914" cy="14631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" name="Google Shape;59;p13"/>
          <p:cNvGrpSpPr/>
          <p:nvPr/>
        </p:nvGrpSpPr>
        <p:grpSpPr>
          <a:xfrm>
            <a:off x="1218693" y="4855937"/>
            <a:ext cx="1063846" cy="230074"/>
            <a:chOff x="3645356" y="188193"/>
            <a:chExt cx="5677387" cy="1227805"/>
          </a:xfrm>
        </p:grpSpPr>
        <p:pic>
          <p:nvPicPr>
            <p:cNvPr id="60" name="Google Shape;60;p13"/>
            <p:cNvPicPr preferRelativeResize="0"/>
            <p:nvPr/>
          </p:nvPicPr>
          <p:blipFill rotWithShape="1">
            <a:blip r:embed="rId22" cstate="hqprint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5667" r="25422" b="25369"/>
            <a:stretch/>
          </p:blipFill>
          <p:spPr>
            <a:xfrm>
              <a:off x="3645356" y="188193"/>
              <a:ext cx="1265256" cy="12278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" name="Google Shape;61;p13"/>
            <p:cNvPicPr preferRelativeResize="0"/>
            <p:nvPr/>
          </p:nvPicPr>
          <p:blipFill rotWithShape="1">
            <a:blip r:embed="rId22" cstate="hqprint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80435"/>
            <a:stretch/>
          </p:blipFill>
          <p:spPr>
            <a:xfrm>
              <a:off x="5015386" y="482548"/>
              <a:ext cx="4307357" cy="53596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2" name="Google Shape;62;p13"/>
          <p:cNvSpPr txBox="1">
            <a:spLocks noGrp="1"/>
          </p:cNvSpPr>
          <p:nvPr>
            <p:ph type="dt" idx="10"/>
          </p:nvPr>
        </p:nvSpPr>
        <p:spPr>
          <a:xfrm>
            <a:off x="2782699" y="4871789"/>
            <a:ext cx="5429026" cy="228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575" tIns="36275" rIns="72575" bIns="36275" anchor="b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sldNum" idx="12"/>
          </p:nvPr>
        </p:nvSpPr>
        <p:spPr>
          <a:xfrm>
            <a:off x="8659790" y="4871177"/>
            <a:ext cx="428607" cy="228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575" tIns="36275" rIns="72575" bIns="36275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2"/>
          <p:cNvSpPr txBox="1">
            <a:spLocks noGrp="1"/>
          </p:cNvSpPr>
          <p:nvPr>
            <p:ph type="subTitle" idx="1"/>
          </p:nvPr>
        </p:nvSpPr>
        <p:spPr>
          <a:xfrm>
            <a:off x="286116" y="2364675"/>
            <a:ext cx="4571811" cy="285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r>
              <a:rPr lang="en"/>
              <a:t>Integrated Systems Laboratory (ETH Zürich)</a:t>
            </a:r>
            <a:endParaRPr/>
          </a:p>
        </p:txBody>
      </p:sp>
      <p:sp>
        <p:nvSpPr>
          <p:cNvPr id="182" name="Google Shape;182;p32"/>
          <p:cNvSpPr txBox="1">
            <a:spLocks noGrp="1"/>
          </p:cNvSpPr>
          <p:nvPr>
            <p:ph type="title"/>
          </p:nvPr>
        </p:nvSpPr>
        <p:spPr>
          <a:xfrm>
            <a:off x="286114" y="1533984"/>
            <a:ext cx="8000670" cy="830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900"/>
              <a:buFont typeface="Calibri"/>
              <a:buNone/>
            </a:pPr>
            <a:r>
              <a:rPr lang="en" dirty="0"/>
              <a:t>QuantSparse 3D Biweekly 2025-05-06</a:t>
            </a:r>
            <a:endParaRPr dirty="0"/>
          </a:p>
        </p:txBody>
      </p:sp>
      <p:sp>
        <p:nvSpPr>
          <p:cNvPr id="183" name="Google Shape;183;p32"/>
          <p:cNvSpPr txBox="1">
            <a:spLocks noGrp="1"/>
          </p:cNvSpPr>
          <p:nvPr>
            <p:ph type="body" idx="2"/>
          </p:nvPr>
        </p:nvSpPr>
        <p:spPr>
          <a:xfrm>
            <a:off x="286116" y="2952542"/>
            <a:ext cx="4571811" cy="1285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7150" rIns="0" bIns="362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b="1">
                <a:solidFill>
                  <a:srgbClr val="168638"/>
                </a:solidFill>
                <a:latin typeface="Calibri"/>
                <a:ea typeface="Calibri"/>
                <a:cs typeface="Calibri"/>
                <a:sym typeface="Calibri"/>
              </a:rPr>
              <a:t>Bowen Wang</a:t>
            </a:r>
            <a:r>
              <a:rPr lang="en">
                <a:solidFill>
                  <a:srgbClr val="168638"/>
                </a:solidFill>
              </a:rPr>
              <a:t>          </a:t>
            </a:r>
            <a:r>
              <a:rPr lang="en">
                <a:solidFill>
                  <a:srgbClr val="000000"/>
                </a:solidFill>
              </a:rPr>
              <a:t>bowwang@iis.ee.ethz.ch</a:t>
            </a:r>
            <a:br>
              <a:rPr lang="en" b="1">
                <a:latin typeface="Calibri"/>
                <a:ea typeface="Calibri"/>
                <a:cs typeface="Calibri"/>
                <a:sym typeface="Calibri"/>
              </a:rPr>
            </a:br>
            <a:r>
              <a:rPr lang="en" b="1">
                <a:latin typeface="Calibri"/>
                <a:ea typeface="Calibri"/>
                <a:cs typeface="Calibri"/>
                <a:sym typeface="Calibri"/>
              </a:rPr>
              <a:t>Paul Scheffler</a:t>
            </a:r>
            <a:r>
              <a:rPr lang="en"/>
              <a:t>         </a:t>
            </a:r>
            <a:r>
              <a:rPr lang="en">
                <a:solidFill>
                  <a:schemeClr val="dk1"/>
                </a:solidFill>
              </a:rPr>
              <a:t>paulsc@iis.ee.ethz.ch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</a:pPr>
            <a:r>
              <a:rPr lang="en" b="1">
                <a:latin typeface="Calibri"/>
                <a:ea typeface="Calibri"/>
                <a:cs typeface="Calibri"/>
                <a:sym typeface="Calibri"/>
              </a:rPr>
              <a:t>Luca Benini</a:t>
            </a:r>
            <a:r>
              <a:rPr lang="en" b="1"/>
              <a:t>             </a:t>
            </a:r>
            <a:r>
              <a:rPr lang="en">
                <a:solidFill>
                  <a:schemeClr val="dk1"/>
                </a:solidFill>
              </a:rPr>
              <a:t>lbenini@iis.ee.ethz.ch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84" name="Google Shape;184;p3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72575" tIns="36275" rIns="72575" bIns="3627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>
          <a:extLst>
            <a:ext uri="{FF2B5EF4-FFF2-40B4-BE49-F238E27FC236}">
              <a16:creationId xmlns:a16="http://schemas.microsoft.com/office/drawing/2014/main" id="{4D4DE74C-B001-57FD-6E2C-BB0674613A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40">
            <a:extLst>
              <a:ext uri="{FF2B5EF4-FFF2-40B4-BE49-F238E27FC236}">
                <a16:creationId xmlns:a16="http://schemas.microsoft.com/office/drawing/2014/main" id="{D87CC21A-6BC5-7C0B-7A01-F323CF966A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1099" y="167600"/>
            <a:ext cx="8000700" cy="49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900"/>
              <a:buFont typeface="Calibri"/>
              <a:buNone/>
            </a:pPr>
            <a:r>
              <a:rPr lang="en" dirty="0"/>
              <a:t>References </a:t>
            </a:r>
            <a:endParaRPr dirty="0"/>
          </a:p>
        </p:txBody>
      </p:sp>
      <p:sp>
        <p:nvSpPr>
          <p:cNvPr id="262" name="Google Shape;262;p40">
            <a:extLst>
              <a:ext uri="{FF2B5EF4-FFF2-40B4-BE49-F238E27FC236}">
                <a16:creationId xmlns:a16="http://schemas.microsoft.com/office/drawing/2014/main" id="{03CB11C2-58FD-E9DC-FDC3-6DE26AD2F0C5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2782699" y="4871789"/>
            <a:ext cx="54291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575" tIns="36275" rIns="72575" bIns="362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QuantSparse 3D - Bowen Wang, Paul Scheffler</a:t>
            </a:r>
            <a:endParaRPr/>
          </a:p>
        </p:txBody>
      </p:sp>
      <p:sp>
        <p:nvSpPr>
          <p:cNvPr id="263" name="Google Shape;263;p40">
            <a:extLst>
              <a:ext uri="{FF2B5EF4-FFF2-40B4-BE49-F238E27FC236}">
                <a16:creationId xmlns:a16="http://schemas.microsoft.com/office/drawing/2014/main" id="{52DCC9DB-FA89-A73B-DD3C-93CD6E33DE6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59790" y="4871177"/>
            <a:ext cx="4287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575" tIns="36275" rIns="72575" bIns="362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264" name="Google Shape;264;p40">
            <a:extLst>
              <a:ext uri="{FF2B5EF4-FFF2-40B4-BE49-F238E27FC236}">
                <a16:creationId xmlns:a16="http://schemas.microsoft.com/office/drawing/2014/main" id="{80A8A7BC-66BA-2845-7A6A-F8ABD22C6A21}"/>
              </a:ext>
            </a:extLst>
          </p:cNvPr>
          <p:cNvSpPr txBox="1"/>
          <p:nvPr/>
        </p:nvSpPr>
        <p:spPr>
          <a:xfrm>
            <a:off x="314275" y="873850"/>
            <a:ext cx="8554500" cy="38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50000"/>
              </a:lnSpc>
            </a:pPr>
            <a:r>
              <a:rPr lang="en" sz="11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[1] </a:t>
            </a:r>
            <a:r>
              <a:rPr lang="en-US" sz="1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 Shu-Rong, et al. "</a:t>
            </a:r>
            <a:r>
              <a:rPr lang="en-US" sz="1100" i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InFO_SoW</a:t>
            </a:r>
            <a:r>
              <a:rPr lang="en-US" sz="1100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(system-on-wafer) for high performance computing</a:t>
            </a:r>
            <a:r>
              <a:rPr lang="en-US" sz="1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." IEEE ECTC, 2020.</a:t>
            </a:r>
          </a:p>
          <a:p>
            <a:pPr lvl="0">
              <a:lnSpc>
                <a:spcPct val="150000"/>
              </a:lnSpc>
            </a:pPr>
            <a:r>
              <a:rPr lang="en-US" sz="11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[2] </a:t>
            </a:r>
            <a:r>
              <a:rPr lang="en-US" sz="1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 Emil, et al. "</a:t>
            </a:r>
            <a:r>
              <a:rPr lang="en-US" sz="1100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Dojo: The microarchitecture of tesla’s exa-scale computer</a:t>
            </a:r>
            <a:r>
              <a:rPr lang="en-US" sz="1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." IEEE HSC, 2022.</a:t>
            </a:r>
          </a:p>
          <a:p>
            <a:pPr lvl="0">
              <a:lnSpc>
                <a:spcPct val="150000"/>
              </a:lnSpc>
            </a:pPr>
            <a:r>
              <a:rPr lang="en" sz="11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[3] </a:t>
            </a:r>
            <a:r>
              <a:rPr lang="en-US" sz="1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H. Yu-Chen, et al. "</a:t>
            </a:r>
            <a:r>
              <a:rPr lang="en-US" sz="1100" i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CoWoS</a:t>
            </a:r>
            <a:r>
              <a:rPr lang="en-US" sz="1100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architecture evolution for next generation HPC on 2.5 D system in package</a:t>
            </a:r>
            <a:r>
              <a:rPr lang="en-US" sz="1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." IEEE ECTC, 2023.</a:t>
            </a:r>
            <a:endParaRPr lang="en" sz="11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>
              <a:lnSpc>
                <a:spcPct val="150000"/>
              </a:lnSpc>
            </a:pPr>
            <a:r>
              <a:rPr lang="en" sz="11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[4] </a:t>
            </a:r>
            <a:r>
              <a:rPr lang="en" sz="1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Y. Feng et al.,</a:t>
            </a:r>
            <a:r>
              <a:rPr lang="en" sz="1100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“</a:t>
            </a:r>
            <a:r>
              <a:rPr lang="en-US" sz="1100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Scalable Methodology for Designing Efficient Interconnection Network of Chiplets,</a:t>
            </a:r>
            <a:r>
              <a:rPr lang="en" sz="1100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” </a:t>
            </a:r>
            <a:r>
              <a:rPr lang="en" sz="1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IEEE HPCA, 2023</a:t>
            </a:r>
          </a:p>
          <a:p>
            <a:pPr>
              <a:lnSpc>
                <a:spcPct val="150000"/>
              </a:lnSpc>
            </a:pPr>
            <a:r>
              <a:rPr lang="en" sz="11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[5] </a:t>
            </a:r>
            <a:r>
              <a:rPr lang="en" sz="1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D. Xiang et al.,</a:t>
            </a:r>
            <a:r>
              <a:rPr lang="en" sz="1100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“</a:t>
            </a:r>
            <a:r>
              <a:rPr lang="en-US" sz="1100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Deadlock-Free Broadcast Routing in Dragonfly Networks without Virtual Channels,</a:t>
            </a:r>
            <a:r>
              <a:rPr lang="en" sz="1100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” </a:t>
            </a:r>
            <a:r>
              <a:rPr lang="en" sz="1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IEEE TPDS, 2023</a:t>
            </a:r>
          </a:p>
          <a:p>
            <a:pPr lvl="0">
              <a:lnSpc>
                <a:spcPct val="150000"/>
              </a:lnSpc>
            </a:pPr>
            <a:r>
              <a:rPr lang="en" sz="1100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lang="en-US" sz="1100" i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254345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DC0614-AC62-0860-2048-CA6713AFE8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054C45-26F4-C376-6435-9D27122A5B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Backup: Handle at VLSU</a:t>
            </a:r>
          </a:p>
        </p:txBody>
      </p:sp>
      <p:pic>
        <p:nvPicPr>
          <p:cNvPr id="16" name="图片 15" descr="图片包含 图示&#10;&#10;AI 生成的内容可能不正确。">
            <a:extLst>
              <a:ext uri="{FF2B5EF4-FFF2-40B4-BE49-F238E27FC236}">
                <a16:creationId xmlns:a16="http://schemas.microsoft.com/office/drawing/2014/main" id="{888E5CB6-21CE-BA4A-C51C-262D8A39A9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378" y="795380"/>
            <a:ext cx="4000667" cy="930387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180B0FC0-CD38-8DEF-4C32-0A579999DCFC}"/>
              </a:ext>
            </a:extLst>
          </p:cNvPr>
          <p:cNvSpPr txBox="1"/>
          <p:nvPr/>
        </p:nvSpPr>
        <p:spPr>
          <a:xfrm>
            <a:off x="4389119" y="1194877"/>
            <a:ext cx="26260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Calibri" panose="020F0502020204030204" pitchFamily="34" charset="0"/>
                <a:cs typeface="Calibri" panose="020F0502020204030204" pitchFamily="34" charset="0"/>
              </a:rPr>
              <a:t>Theoretical max. VPU utilization: 50% </a:t>
            </a:r>
          </a:p>
        </p:txBody>
      </p:sp>
      <p:pic>
        <p:nvPicPr>
          <p:cNvPr id="20" name="图片 19" descr="图示&#10;&#10;AI 生成的内容可能不正确。">
            <a:extLst>
              <a:ext uri="{FF2B5EF4-FFF2-40B4-BE49-F238E27FC236}">
                <a16:creationId xmlns:a16="http://schemas.microsoft.com/office/drawing/2014/main" id="{F054CC00-9F89-46F4-3CA8-00322FF297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378" y="2090122"/>
            <a:ext cx="2247983" cy="1971915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9EA4B4A0-E231-9B74-35EA-65BB8E66C60A}"/>
              </a:ext>
            </a:extLst>
          </p:cNvPr>
          <p:cNvSpPr txBox="1"/>
          <p:nvPr/>
        </p:nvSpPr>
        <p:spPr>
          <a:xfrm>
            <a:off x="2485361" y="2248584"/>
            <a:ext cx="13594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Theoretical max. VPU utilization: </a:t>
            </a:r>
            <a:r>
              <a:rPr lang="en-US" sz="1200" b="1" dirty="0">
                <a:latin typeface="Calibri" panose="020F0502020204030204" pitchFamily="34" charset="0"/>
                <a:cs typeface="Calibri" panose="020F0502020204030204" pitchFamily="34" charset="0"/>
              </a:rPr>
              <a:t>50% 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9C1B2C0E-A7C2-1DCD-703A-29E4419AB2E8}"/>
              </a:ext>
            </a:extLst>
          </p:cNvPr>
          <p:cNvSpPr txBox="1"/>
          <p:nvPr/>
        </p:nvSpPr>
        <p:spPr>
          <a:xfrm>
            <a:off x="2485361" y="3305902"/>
            <a:ext cx="18242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Granularity mismatch 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</a:t>
            </a:r>
            <a:endParaRPr 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Theoretical max. VPU utilization: </a:t>
            </a:r>
            <a:r>
              <a:rPr lang="en-US" sz="12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33% </a:t>
            </a:r>
          </a:p>
        </p:txBody>
      </p:sp>
      <p:pic>
        <p:nvPicPr>
          <p:cNvPr id="24" name="图片 23" descr="图片包含 图示&#10;&#10;AI 生成的内容可能不正确。">
            <a:extLst>
              <a:ext uri="{FF2B5EF4-FFF2-40B4-BE49-F238E27FC236}">
                <a16:creationId xmlns:a16="http://schemas.microsoft.com/office/drawing/2014/main" id="{167D8779-0BF1-7F4C-85A1-37E26C2083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2090122"/>
            <a:ext cx="2509711" cy="1971915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5BC7FC20-ECDE-07D2-FF49-1C9EF989FEFE}"/>
              </a:ext>
            </a:extLst>
          </p:cNvPr>
          <p:cNvSpPr txBox="1"/>
          <p:nvPr/>
        </p:nvSpPr>
        <p:spPr>
          <a:xfrm>
            <a:off x="6909683" y="2249224"/>
            <a:ext cx="20605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Lower precision weights 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</a:t>
            </a:r>
            <a:endParaRPr 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Theoretical max. VPU utilization: </a:t>
            </a:r>
            <a:r>
              <a:rPr lang="en-US" sz="1200" b="1" dirty="0">
                <a:solidFill>
                  <a:schemeClr val="accent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~75-100% 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7438FB6C-248D-795E-05A9-E896F26F2FF0}"/>
              </a:ext>
            </a:extLst>
          </p:cNvPr>
          <p:cNvSpPr txBox="1"/>
          <p:nvPr/>
        </p:nvSpPr>
        <p:spPr>
          <a:xfrm>
            <a:off x="6940535" y="3305902"/>
            <a:ext cx="20605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Lower precision weights 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</a:t>
            </a:r>
            <a:endParaRPr 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Theoretical max. VPU utilization: </a:t>
            </a:r>
            <a:r>
              <a:rPr lang="en-US" sz="1200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~</a:t>
            </a:r>
            <a:r>
              <a:rPr lang="en-US" sz="12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50% </a:t>
            </a: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A75C7CF3-AE8C-C6BB-7346-CCE853461879}"/>
              </a:ext>
            </a:extLst>
          </p:cNvPr>
          <p:cNvSpPr/>
          <p:nvPr/>
        </p:nvSpPr>
        <p:spPr>
          <a:xfrm>
            <a:off x="3292172" y="4261689"/>
            <a:ext cx="5678060" cy="580656"/>
          </a:xfrm>
          <a:prstGeom prst="rect">
            <a:avLst/>
          </a:prstGeom>
          <a:solidFill>
            <a:schemeClr val="accent1">
              <a:lumMod val="60000"/>
              <a:lumOff val="40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8" name="内容占位符 2">
            <a:extLst>
              <a:ext uri="{FF2B5EF4-FFF2-40B4-BE49-F238E27FC236}">
                <a16:creationId xmlns:a16="http://schemas.microsoft.com/office/drawing/2014/main" id="{585DD89E-1680-552C-F44B-1328356EA43F}"/>
              </a:ext>
            </a:extLst>
          </p:cNvPr>
          <p:cNvSpPr txBox="1">
            <a:spLocks/>
          </p:cNvSpPr>
          <p:nvPr/>
        </p:nvSpPr>
        <p:spPr>
          <a:xfrm>
            <a:off x="3180854" y="4261688"/>
            <a:ext cx="5590928" cy="646331"/>
          </a:xfrm>
          <a:prstGeom prst="rect">
            <a:avLst/>
          </a:prstGeom>
        </p:spPr>
        <p:txBody>
          <a:bodyPr vert="horz" lIns="0" tIns="46800" rIns="0" bIns="45720" rtlCol="0" anchor="t">
            <a:noAutofit/>
          </a:bodyPr>
          <a:lstStyle>
            <a:lvl1pPr marL="288290" indent="-288290" algn="l" defTabSz="72009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SzPct val="90000"/>
              <a:buFont typeface="Arial" panose="020B0604020202020204" pitchFamily="34" charset="0"/>
              <a:buChar char="•"/>
              <a:defRPr sz="2400" b="1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504190" indent="-215900" algn="l" defTabSz="72009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2pPr>
            <a:lvl3pPr marL="720090" indent="-215900" algn="l" defTabSz="864235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3pPr>
            <a:lvl4pPr marL="935990" indent="-215900" algn="l" defTabSz="864235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4pPr>
            <a:lvl5pPr marL="1151890" indent="-215900" algn="l" defTabSz="864235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1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5pPr>
            <a:lvl6pPr marL="2376170" indent="-215900" algn="l" defTabSz="864235" rtl="0" eaLnBrk="1" latinLnBrk="0" hangingPunct="1">
              <a:lnSpc>
                <a:spcPct val="90000"/>
              </a:lnSpc>
              <a:spcBef>
                <a:spcPts val="470"/>
              </a:spcBef>
              <a:buFont typeface="Arial" panose="020B0604020202020204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7970" indent="-215900" algn="l" defTabSz="864235" rtl="0" eaLnBrk="1" latinLnBrk="0" hangingPunct="1">
              <a:lnSpc>
                <a:spcPct val="90000"/>
              </a:lnSpc>
              <a:spcBef>
                <a:spcPts val="470"/>
              </a:spcBef>
              <a:buFont typeface="Arial" panose="020B0604020202020204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39770" indent="-215900" algn="l" defTabSz="864235" rtl="0" eaLnBrk="1" latinLnBrk="0" hangingPunct="1">
              <a:lnSpc>
                <a:spcPct val="90000"/>
              </a:lnSpc>
              <a:spcBef>
                <a:spcPts val="470"/>
              </a:spcBef>
              <a:buFont typeface="Arial" panose="020B0604020202020204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72205" indent="-215900" algn="l" defTabSz="864235" rtl="0" eaLnBrk="1" latinLnBrk="0" hangingPunct="1">
              <a:lnSpc>
                <a:spcPct val="90000"/>
              </a:lnSpc>
              <a:spcBef>
                <a:spcPts val="470"/>
              </a:spcBef>
              <a:buFont typeface="Arial" panose="020B0604020202020204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Wingdings" pitchFamily="2" charset="2"/>
              <a:buChar char="Ø"/>
            </a:pPr>
            <a:r>
              <a:rPr lang="en-US" sz="1200" dirty="0">
                <a:latin typeface="Calibri" panose="020F0502020204030204" pitchFamily="34" charset="0"/>
                <a:ea typeface="Roboto Light"/>
                <a:cs typeface="Calibri" panose="020F0502020204030204" pitchFamily="34" charset="0"/>
              </a:rPr>
              <a:t>~50% upper-bound VPU utilization limited by VLSU-to-L1 </a:t>
            </a:r>
            <a:r>
              <a:rPr lang="en-US" sz="1200" b="1" dirty="0">
                <a:latin typeface="Calibri" panose="020F0502020204030204" pitchFamily="34" charset="0"/>
                <a:ea typeface="Roboto Light"/>
                <a:cs typeface="Calibri" panose="020F0502020204030204" pitchFamily="34" charset="0"/>
              </a:rPr>
              <a:t>effective</a:t>
            </a:r>
            <a:r>
              <a:rPr lang="en-US" sz="1200" dirty="0">
                <a:latin typeface="Calibri" panose="020F0502020204030204" pitchFamily="34" charset="0"/>
                <a:ea typeface="Roboto Light"/>
                <a:cs typeface="Calibri" panose="020F0502020204030204" pitchFamily="34" charset="0"/>
              </a:rPr>
              <a:t> </a:t>
            </a:r>
            <a:r>
              <a:rPr lang="en-US" sz="1200" b="1" dirty="0">
                <a:latin typeface="Calibri" panose="020F0502020204030204" pitchFamily="34" charset="0"/>
                <a:ea typeface="Roboto Light"/>
                <a:cs typeface="Calibri" panose="020F0502020204030204" pitchFamily="34" charset="0"/>
              </a:rPr>
              <a:t>bandwidth</a:t>
            </a:r>
          </a:p>
          <a:p>
            <a:pPr lvl="1">
              <a:buFont typeface="Wingdings" pitchFamily="2" charset="2"/>
              <a:buChar char="Ø"/>
            </a:pPr>
            <a:r>
              <a:rPr lang="en-US" sz="1200" dirty="0">
                <a:latin typeface="Calibri" panose="020F0502020204030204" pitchFamily="34" charset="0"/>
                <a:ea typeface="Roboto Light"/>
                <a:cs typeface="Calibri" panose="020F0502020204030204" pitchFamily="34" charset="0"/>
              </a:rPr>
              <a:t>Design trade-off at L1 memory </a:t>
            </a:r>
            <a:r>
              <a:rPr lang="en-US" sz="1200" dirty="0" err="1">
                <a:latin typeface="Calibri" panose="020F0502020204030204" pitchFamily="34" charset="0"/>
                <a:ea typeface="Roboto Light"/>
                <a:cs typeface="Calibri" panose="020F0502020204030204" pitchFamily="34" charset="0"/>
              </a:rPr>
              <a:t>bankwidth</a:t>
            </a:r>
            <a:endParaRPr lang="en-US" sz="1200" dirty="0">
              <a:latin typeface="Calibri" panose="020F0502020204030204" pitchFamily="34" charset="0"/>
              <a:ea typeface="Roboto Light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47928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1284FB-0B25-BDB3-A4F6-ED83CDA864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EBDE9A-857E-BF9B-EA57-2A51DC6B66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Backup: Handle at </a:t>
            </a:r>
            <a:r>
              <a:rPr lang="en-US" dirty="0" err="1"/>
              <a:t>VReg</a:t>
            </a:r>
            <a:endParaRPr lang="en-US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D01BDC92-E9E4-5918-0662-5D6885852D7C}"/>
              </a:ext>
            </a:extLst>
          </p:cNvPr>
          <p:cNvSpPr txBox="1"/>
          <p:nvPr/>
        </p:nvSpPr>
        <p:spPr>
          <a:xfrm>
            <a:off x="4667416" y="1085538"/>
            <a:ext cx="36952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Inefficient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 if no reuse in the dense input tensor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VReg</a:t>
            </a:r>
            <a:r>
              <a:rPr lang="en-US" sz="12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overhead 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to store the gathered input elements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Max. VPU utilization: </a:t>
            </a:r>
            <a:r>
              <a:rPr lang="en-US" sz="12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~33% </a:t>
            </a:r>
          </a:p>
        </p:txBody>
      </p:sp>
      <p:pic>
        <p:nvPicPr>
          <p:cNvPr id="4" name="图片 3" descr="图形用户界面, 应用程序&#10;&#10;AI 生成的内容可能不正确。">
            <a:extLst>
              <a:ext uri="{FF2B5EF4-FFF2-40B4-BE49-F238E27FC236}">
                <a16:creationId xmlns:a16="http://schemas.microsoft.com/office/drawing/2014/main" id="{3F9EFFE9-CD9A-BE8D-A039-6CCCFD2287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670" y="628031"/>
            <a:ext cx="3779530" cy="1349831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47B07DE3-DC5E-CE15-8899-674257DB7B17}"/>
              </a:ext>
            </a:extLst>
          </p:cNvPr>
          <p:cNvSpPr txBox="1"/>
          <p:nvPr/>
        </p:nvSpPr>
        <p:spPr>
          <a:xfrm>
            <a:off x="4667416" y="2370012"/>
            <a:ext cx="36952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Input tensor is </a:t>
            </a:r>
            <a:r>
              <a:rPr lang="en-US" sz="1200" b="1" dirty="0">
                <a:solidFill>
                  <a:schemeClr val="accent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reused</a:t>
            </a:r>
            <a:r>
              <a:rPr lang="en-US" sz="1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over multiple iterations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lang="en-US" sz="12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gathering operation </a:t>
            </a:r>
            <a:r>
              <a:rPr lang="en-US" sz="1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becomes the bottleneck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Max. VPU utilization: </a:t>
            </a:r>
            <a:r>
              <a:rPr lang="en-US" sz="12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~50%</a:t>
            </a:r>
          </a:p>
        </p:txBody>
      </p:sp>
      <p:pic>
        <p:nvPicPr>
          <p:cNvPr id="9" name="图片 8" descr="表格&#10;&#10;AI 生成的内容可能不正确。">
            <a:extLst>
              <a:ext uri="{FF2B5EF4-FFF2-40B4-BE49-F238E27FC236}">
                <a16:creationId xmlns:a16="http://schemas.microsoft.com/office/drawing/2014/main" id="{B50166E2-5290-3045-E614-7011283873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670" y="2018263"/>
            <a:ext cx="3869517" cy="1349831"/>
          </a:xfrm>
          <a:prstGeom prst="rect">
            <a:avLst/>
          </a:prstGeom>
        </p:spPr>
      </p:pic>
      <p:pic>
        <p:nvPicPr>
          <p:cNvPr id="11" name="图片 10" descr="图示&#10;&#10;AI 生成的内容可能不正确。">
            <a:extLst>
              <a:ext uri="{FF2B5EF4-FFF2-40B4-BE49-F238E27FC236}">
                <a16:creationId xmlns:a16="http://schemas.microsoft.com/office/drawing/2014/main" id="{5B0EBE1D-AF04-BC8A-FEAC-EFF374A7BC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670" y="3408495"/>
            <a:ext cx="3779530" cy="1349831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81CCF191-BE93-00EE-B6B8-3D40AB6A2829}"/>
              </a:ext>
            </a:extLst>
          </p:cNvPr>
          <p:cNvSpPr txBox="1"/>
          <p:nvPr/>
        </p:nvSpPr>
        <p:spPr>
          <a:xfrm>
            <a:off x="4667415" y="3590731"/>
            <a:ext cx="44765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gathering operation’s efficiency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depends on the VSLIDE unit implementation (e.g. port reuse)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Max. VPU utilization: </a:t>
            </a:r>
            <a:r>
              <a:rPr lang="en-US" sz="1200" b="1" dirty="0">
                <a:solidFill>
                  <a:schemeClr val="accent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~75-100%</a:t>
            </a:r>
          </a:p>
        </p:txBody>
      </p:sp>
    </p:spTree>
    <p:extLst>
      <p:ext uri="{BB962C8B-B14F-4D97-AF65-F5344CB8AC3E}">
        <p14:creationId xmlns:p14="http://schemas.microsoft.com/office/powerpoint/2010/main" val="35209905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3"/>
          <p:cNvSpPr txBox="1">
            <a:spLocks noGrp="1"/>
          </p:cNvSpPr>
          <p:nvPr>
            <p:ph type="title"/>
          </p:nvPr>
        </p:nvSpPr>
        <p:spPr>
          <a:xfrm>
            <a:off x="237378" y="135244"/>
            <a:ext cx="8000670" cy="492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900"/>
              <a:buFont typeface="Calibri"/>
              <a:buNone/>
            </a:pPr>
            <a:r>
              <a:rPr lang="en" dirty="0"/>
              <a:t>Agenda</a:t>
            </a:r>
            <a:endParaRPr dirty="0"/>
          </a:p>
        </p:txBody>
      </p:sp>
      <p:sp>
        <p:nvSpPr>
          <p:cNvPr id="190" name="Google Shape;190;p33"/>
          <p:cNvSpPr txBox="1">
            <a:spLocks noGrp="1"/>
          </p:cNvSpPr>
          <p:nvPr>
            <p:ph type="body" idx="1"/>
          </p:nvPr>
        </p:nvSpPr>
        <p:spPr>
          <a:xfrm>
            <a:off x="237375" y="742930"/>
            <a:ext cx="8000672" cy="4143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7150" rIns="0" bIns="36275" anchor="t" anchorCtr="0">
            <a:noAutofit/>
          </a:bodyPr>
          <a:lstStyle/>
          <a:p>
            <a:pPr marL="45720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•"/>
            </a:pPr>
            <a:r>
              <a:rPr lang="en" dirty="0"/>
              <a:t>Progress Update</a:t>
            </a:r>
          </a:p>
          <a:p>
            <a:pPr lvl="1" indent="-336550">
              <a:lnSpc>
                <a:spcPct val="150000"/>
              </a:lnSpc>
              <a:spcBef>
                <a:spcPts val="0"/>
              </a:spcBef>
              <a:buSzPts val="1700"/>
            </a:pPr>
            <a:r>
              <a:rPr lang="en" b="1" dirty="0"/>
              <a:t>Spatz</a:t>
            </a:r>
            <a:r>
              <a:rPr lang="en" dirty="0"/>
              <a:t>: Multi-level N:M sparsity handling, RTL </a:t>
            </a:r>
          </a:p>
          <a:p>
            <a:pPr lvl="1" indent="-336550">
              <a:lnSpc>
                <a:spcPct val="150000"/>
              </a:lnSpc>
              <a:spcBef>
                <a:spcPts val="0"/>
              </a:spcBef>
              <a:buSzPts val="1700"/>
            </a:pPr>
            <a:r>
              <a:rPr lang="en" b="1" dirty="0"/>
              <a:t>Deployment</a:t>
            </a:r>
            <a:r>
              <a:rPr lang="en" dirty="0"/>
              <a:t>: SoftHier Runtime Memory Allocation Support</a:t>
            </a:r>
          </a:p>
          <a:p>
            <a:pPr lvl="1" indent="-336550">
              <a:lnSpc>
                <a:spcPct val="150000"/>
              </a:lnSpc>
              <a:spcBef>
                <a:spcPts val="0"/>
              </a:spcBef>
              <a:buSzPts val="1700"/>
            </a:pPr>
            <a:r>
              <a:rPr lang="en" b="1" dirty="0"/>
              <a:t>3D Chiplet Interconnection</a:t>
            </a:r>
            <a:r>
              <a:rPr lang="en" dirty="0"/>
              <a:t>: Literature Review</a:t>
            </a:r>
          </a:p>
          <a:p>
            <a:pPr marL="45720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•"/>
            </a:pPr>
            <a:r>
              <a:rPr lang="en" dirty="0"/>
              <a:t>Timeline</a:t>
            </a:r>
          </a:p>
          <a:p>
            <a:pPr marL="45720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•"/>
            </a:pPr>
            <a:r>
              <a:rPr lang="en" dirty="0"/>
              <a:t>Discussion</a:t>
            </a:r>
            <a:endParaRPr dirty="0"/>
          </a:p>
        </p:txBody>
      </p:sp>
      <p:sp>
        <p:nvSpPr>
          <p:cNvPr id="191" name="Google Shape;191;p33"/>
          <p:cNvSpPr txBox="1">
            <a:spLocks noGrp="1"/>
          </p:cNvSpPr>
          <p:nvPr>
            <p:ph type="dt" idx="10"/>
          </p:nvPr>
        </p:nvSpPr>
        <p:spPr>
          <a:xfrm>
            <a:off x="2782699" y="4871789"/>
            <a:ext cx="5429026" cy="228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575" tIns="36275" rIns="72575" bIns="362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QuantSparse 3D - Bowen Wang, Paul Scheffler</a:t>
            </a:r>
            <a:endParaRPr/>
          </a:p>
        </p:txBody>
      </p:sp>
      <p:sp>
        <p:nvSpPr>
          <p:cNvPr id="192" name="Google Shape;192;p33"/>
          <p:cNvSpPr txBox="1">
            <a:spLocks noGrp="1"/>
          </p:cNvSpPr>
          <p:nvPr>
            <p:ph type="sldNum" idx="12"/>
          </p:nvPr>
        </p:nvSpPr>
        <p:spPr>
          <a:xfrm>
            <a:off x="8659790" y="4871177"/>
            <a:ext cx="428607" cy="228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575" tIns="36275" rIns="72575" bIns="362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DC0614-AC62-0860-2048-CA6713AFE8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054C45-26F4-C376-6435-9D27122A5B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Spatz N:M Sparsity Handling - VLSU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D075EB-78DB-4681-1D9C-E762F9D2B2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37378" y="566508"/>
            <a:ext cx="4472773" cy="4143263"/>
          </a:xfrm>
        </p:spPr>
        <p:txBody>
          <a:bodyPr/>
          <a:lstStyle/>
          <a:p>
            <a:pPr marL="358775" indent="-179388">
              <a:tabLst>
                <a:tab pos="358775" algn="l"/>
              </a:tabLst>
            </a:pP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SpDotp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815975" lvl="1" indent="-179388">
              <a:tabLst>
                <a:tab pos="358775" algn="l"/>
              </a:tabLst>
            </a:pP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No data reuse in dense activation vector 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</a:t>
            </a:r>
            <a:b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</a:br>
            <a:r>
              <a:rPr lang="en-US" altLang="zh-CN" sz="1600" dirty="0">
                <a:latin typeface="Calibri" panose="020F0502020204030204" pitchFamily="34" charset="0"/>
                <a:ea typeface="Roboto Light"/>
                <a:cs typeface="Calibri" panose="020F0502020204030204" pitchFamily="34" charset="0"/>
              </a:rPr>
              <a:t>Effective activation elements are gathered at </a:t>
            </a:r>
            <a:r>
              <a:rPr lang="en-US" altLang="zh-CN" sz="1600" b="1" dirty="0">
                <a:latin typeface="Calibri" panose="020F0502020204030204" pitchFamily="34" charset="0"/>
                <a:ea typeface="Roboto Light"/>
                <a:cs typeface="Calibri" panose="020F0502020204030204" pitchFamily="34" charset="0"/>
              </a:rPr>
              <a:t>VLSU level</a:t>
            </a:r>
          </a:p>
          <a:p>
            <a:pPr marL="815975" lvl="1" indent="-179388">
              <a:tabLst>
                <a:tab pos="358775" algn="l"/>
              </a:tabLst>
            </a:pPr>
            <a:r>
              <a:rPr lang="en-US" altLang="zh-CN" dirty="0">
                <a:latin typeface="Calibri" panose="020F0502020204030204" pitchFamily="34" charset="0"/>
                <a:ea typeface="Roboto Light"/>
                <a:cs typeface="Calibri" panose="020F0502020204030204" pitchFamily="34" charset="0"/>
              </a:rPr>
              <a:t>Standard RVV instruction support (</a:t>
            </a:r>
            <a:r>
              <a:rPr lang="en-US" altLang="zh-CN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vloxei.v</a:t>
            </a:r>
            <a:r>
              <a:rPr lang="en-US" altLang="zh-CN" dirty="0">
                <a:latin typeface="Calibri" panose="020F0502020204030204" pitchFamily="34" charset="0"/>
                <a:ea typeface="Roboto Light"/>
                <a:cs typeface="Calibri" panose="020F0502020204030204" pitchFamily="34" charset="0"/>
              </a:rPr>
              <a:t>)</a:t>
            </a:r>
          </a:p>
          <a:p>
            <a:pPr marL="815975" lvl="1" indent="-179388">
              <a:tabLst>
                <a:tab pos="358775" algn="l"/>
              </a:tabLst>
            </a:pPr>
            <a:r>
              <a:rPr lang="en-US" altLang="zh-CN" sz="1600" dirty="0">
                <a:latin typeface="Calibri" panose="020F0502020204030204" pitchFamily="34" charset="0"/>
                <a:ea typeface="Roboto Light"/>
                <a:cs typeface="Calibri" panose="020F0502020204030204" pitchFamily="34" charset="0"/>
              </a:rPr>
              <a:t>No </a:t>
            </a:r>
            <a:r>
              <a:rPr lang="en-US" altLang="zh-CN" sz="1600" i="1" dirty="0">
                <a:latin typeface="Calibri" panose="020F0502020204030204" pitchFamily="34" charset="0"/>
                <a:ea typeface="Roboto Light"/>
                <a:cs typeface="Calibri" panose="020F0502020204030204" pitchFamily="34" charset="0"/>
              </a:rPr>
              <a:t>Vreg</a:t>
            </a:r>
            <a:r>
              <a:rPr lang="en-US" altLang="zh-CN" sz="1600" dirty="0">
                <a:latin typeface="Calibri" panose="020F0502020204030204" pitchFamily="34" charset="0"/>
                <a:ea typeface="Roboto Light"/>
                <a:cs typeface="Calibri" panose="020F0502020204030204" pitchFamily="34" charset="0"/>
              </a:rPr>
              <a:t> overhead to store ineffective activation elements</a:t>
            </a:r>
          </a:p>
          <a:p>
            <a:pPr marL="815975" lvl="1" indent="-179388">
              <a:tabLst>
                <a:tab pos="358775" algn="l"/>
              </a:tabLst>
            </a:pPr>
            <a:r>
              <a:rPr lang="en-US" altLang="zh-CN" dirty="0">
                <a:latin typeface="Calibri" panose="020F0502020204030204" pitchFamily="34" charset="0"/>
                <a:ea typeface="Roboto Light"/>
                <a:cs typeface="Calibri" panose="020F0502020204030204" pitchFamily="34" charset="0"/>
              </a:rPr>
              <a:t>Theoretical max. VPU utilization: </a:t>
            </a:r>
            <a:r>
              <a:rPr lang="en-US" altLang="zh-CN" b="1" dirty="0">
                <a:solidFill>
                  <a:schemeClr val="accent1"/>
                </a:solidFill>
                <a:latin typeface="Calibri" panose="020F0502020204030204" pitchFamily="34" charset="0"/>
                <a:ea typeface="Roboto Light"/>
                <a:cs typeface="Calibri" panose="020F0502020204030204" pitchFamily="34" charset="0"/>
              </a:rPr>
              <a:t>~50%</a:t>
            </a:r>
          </a:p>
          <a:p>
            <a:pPr marL="1273175" lvl="2" indent="-179388">
              <a:tabLst>
                <a:tab pos="358775" algn="l"/>
              </a:tabLst>
            </a:pPr>
            <a:r>
              <a:rPr lang="en-US" altLang="zh-CN" dirty="0">
                <a:solidFill>
                  <a:schemeClr val="tx1"/>
                </a:solidFill>
                <a:latin typeface="Calibri" panose="020F0502020204030204" pitchFamily="34" charset="0"/>
                <a:ea typeface="Roboto Light"/>
                <a:cs typeface="Calibri" panose="020F0502020204030204" pitchFamily="34" charset="0"/>
              </a:rPr>
              <a:t>The effective VLSU-to-L1 bandwidth is halved when loading activation</a:t>
            </a:r>
          </a:p>
          <a:p>
            <a:pPr marL="358775" indent="-179388">
              <a:tabLst>
                <a:tab pos="358775" algn="l"/>
              </a:tabLst>
            </a:pPr>
            <a:r>
              <a:rPr lang="en-US" altLang="zh-CN" dirty="0">
                <a:solidFill>
                  <a:schemeClr val="tx1"/>
                </a:solidFill>
                <a:latin typeface="Calibri" panose="020F0502020204030204" pitchFamily="34" charset="0"/>
                <a:ea typeface="Roboto Light"/>
                <a:cs typeface="Calibri" panose="020F0502020204030204" pitchFamily="34" charset="0"/>
              </a:rPr>
              <a:t>RTL update</a:t>
            </a:r>
          </a:p>
          <a:p>
            <a:pPr marL="815975" lvl="1" indent="-179388">
              <a:tabLst>
                <a:tab pos="358775" algn="l"/>
              </a:tabLst>
            </a:pPr>
            <a:r>
              <a:rPr lang="en-US" altLang="zh-CN" dirty="0">
                <a:solidFill>
                  <a:schemeClr val="tx1"/>
                </a:solidFill>
                <a:latin typeface="Calibri" panose="020F0502020204030204" pitchFamily="34" charset="0"/>
                <a:ea typeface="Roboto Light"/>
                <a:cs typeface="Calibri" panose="020F0502020204030204" pitchFamily="34" charset="0"/>
              </a:rPr>
              <a:t>Completed coalescing strides in the commit stage and ongoing functional verification</a:t>
            </a:r>
          </a:p>
          <a:p>
            <a:pPr marL="815975" lvl="1" indent="-179388">
              <a:tabLst>
                <a:tab pos="358775" algn="l"/>
              </a:tabLst>
            </a:pPr>
            <a:endParaRPr lang="en-US" altLang="zh-CN" dirty="0"/>
          </a:p>
        </p:txBody>
      </p:sp>
      <p:pic>
        <p:nvPicPr>
          <p:cNvPr id="4" name="图片 3" descr="图示&#10;&#10;AI 生成的内容可能不正确。">
            <a:extLst>
              <a:ext uri="{FF2B5EF4-FFF2-40B4-BE49-F238E27FC236}">
                <a16:creationId xmlns:a16="http://schemas.microsoft.com/office/drawing/2014/main" id="{DD6496B2-1A50-D85E-BEF2-6CA1A84830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5015" y="670779"/>
            <a:ext cx="2989414" cy="1041594"/>
          </a:xfrm>
          <a:prstGeom prst="rect">
            <a:avLst/>
          </a:prstGeom>
        </p:spPr>
      </p:pic>
      <p:pic>
        <p:nvPicPr>
          <p:cNvPr id="9" name="图片 8" descr="图示, 表格&#10;&#10;AI 生成的内容可能不正确。">
            <a:extLst>
              <a:ext uri="{FF2B5EF4-FFF2-40B4-BE49-F238E27FC236}">
                <a16:creationId xmlns:a16="http://schemas.microsoft.com/office/drawing/2014/main" id="{A398E5A2-3ADE-8A3D-C13C-6916EF6C0C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4488" y="1884500"/>
            <a:ext cx="2801451" cy="1746306"/>
          </a:xfrm>
          <a:prstGeom prst="rect">
            <a:avLst/>
          </a:prstGeom>
        </p:spPr>
      </p:pic>
      <p:sp>
        <p:nvSpPr>
          <p:cNvPr id="10" name="Google Shape;262;p40">
            <a:extLst>
              <a:ext uri="{FF2B5EF4-FFF2-40B4-BE49-F238E27FC236}">
                <a16:creationId xmlns:a16="http://schemas.microsoft.com/office/drawing/2014/main" id="{2919EA62-59FC-B389-A3EE-4BE2152E99CB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2782699" y="4871789"/>
            <a:ext cx="54291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575" tIns="36275" rIns="72575" bIns="362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QuantSparse</a:t>
            </a:r>
            <a:r>
              <a:rPr lang="en" dirty="0"/>
              <a:t> 3D - Bowen Wang, Paul Scheffler</a:t>
            </a:r>
            <a:endParaRPr dirty="0"/>
          </a:p>
        </p:txBody>
      </p:sp>
      <p:pic>
        <p:nvPicPr>
          <p:cNvPr id="11" name="图片 10" descr="图示&#10;&#10;AI 生成的内容可能不正确。">
            <a:extLst>
              <a:ext uri="{FF2B5EF4-FFF2-40B4-BE49-F238E27FC236}">
                <a16:creationId xmlns:a16="http://schemas.microsoft.com/office/drawing/2014/main" id="{63D314CF-CECA-0C0F-DAD3-9AF7EA706DB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54470"/>
          <a:stretch/>
        </p:blipFill>
        <p:spPr>
          <a:xfrm>
            <a:off x="5663961" y="3727704"/>
            <a:ext cx="2621978" cy="1047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813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3B77BC-CBA4-491F-8D02-28512FD58B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0E4967-4843-E5CC-1ACB-A44404CBBF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Spatz N:M Sparsity Handling - Vreg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D13D5F-9C4A-0DB7-8519-2A8845B883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37375" y="566508"/>
            <a:ext cx="4612922" cy="4143263"/>
          </a:xfrm>
        </p:spPr>
        <p:txBody>
          <a:bodyPr/>
          <a:lstStyle/>
          <a:p>
            <a:pPr marL="358775" indent="-179388">
              <a:tabLst>
                <a:tab pos="358775" algn="l"/>
              </a:tabLst>
            </a:pP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SpMV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815975" lvl="1" indent="-179388">
              <a:tabLst>
                <a:tab pos="358775" algn="l"/>
              </a:tabLst>
            </a:pPr>
            <a:r>
              <a:rPr lang="en-US" altLang="zh-CN" dirty="0"/>
              <a:t>Reuses the dense activation vector across </a:t>
            </a:r>
            <a:r>
              <a:rPr lang="en-US" altLang="zh-CN" b="1" dirty="0"/>
              <a:t>multiple</a:t>
            </a:r>
            <a:r>
              <a:rPr lang="en-US" altLang="zh-CN" dirty="0"/>
              <a:t> weight matrix rows</a:t>
            </a:r>
          </a:p>
          <a:p>
            <a:pPr marL="1273175" lvl="2" indent="-179388">
              <a:tabLst>
                <a:tab pos="358775" algn="l"/>
              </a:tabLst>
            </a:pPr>
            <a:r>
              <a:rPr lang="en-US" altLang="zh-CN" dirty="0"/>
              <a:t>Gathering at VLSU is </a:t>
            </a:r>
            <a:r>
              <a:rPr lang="en-US" altLang="zh-CN" dirty="0">
                <a:solidFill>
                  <a:schemeClr val="accent1"/>
                </a:solidFill>
              </a:rPr>
              <a:t>inefficient</a:t>
            </a:r>
          </a:p>
          <a:p>
            <a:pPr marL="815975" lvl="1" indent="-179388">
              <a:tabLst>
                <a:tab pos="358775" algn="l"/>
              </a:tabLst>
            </a:pPr>
            <a:r>
              <a:rPr lang="en-US" altLang="zh-CN" dirty="0"/>
              <a:t>Entire input vector is loaded into </a:t>
            </a:r>
            <a:r>
              <a:rPr lang="en-US" altLang="zh-CN" i="1" dirty="0" err="1"/>
              <a:t>Vregs</a:t>
            </a:r>
            <a:r>
              <a:rPr lang="en-US" altLang="zh-CN" i="1" dirty="0"/>
              <a:t> </a:t>
            </a:r>
            <a:r>
              <a:rPr lang="en-US" altLang="zh-CN" i="1" dirty="0">
                <a:sym typeface="Wingdings" pitchFamily="2" charset="2"/>
              </a:rPr>
              <a:t> </a:t>
            </a:r>
            <a:r>
              <a:rPr lang="en-US" altLang="zh-CN" dirty="0"/>
              <a:t>Effective activation elements are gathered </a:t>
            </a:r>
            <a:r>
              <a:rPr lang="en-US" altLang="zh-CN" b="1" dirty="0"/>
              <a:t>within </a:t>
            </a:r>
            <a:r>
              <a:rPr lang="en-US" altLang="zh-CN" b="1" i="1" dirty="0"/>
              <a:t>Vreg</a:t>
            </a:r>
            <a:r>
              <a:rPr lang="en-US" altLang="zh-CN" b="1" dirty="0"/>
              <a:t> </a:t>
            </a:r>
            <a:r>
              <a:rPr lang="en-US" altLang="zh-CN" dirty="0"/>
              <a:t>using </a:t>
            </a:r>
            <a:r>
              <a:rPr lang="en-US" altLang="zh-CN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vrgather.vv</a:t>
            </a:r>
            <a:endParaRPr lang="en-US" altLang="zh-CN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815975" lvl="1" indent="-179388">
              <a:tabLst>
                <a:tab pos="358775" algn="l"/>
              </a:tabLst>
            </a:pPr>
            <a:r>
              <a:rPr lang="en-US" altLang="zh-CN" dirty="0"/>
              <a:t>Additional </a:t>
            </a:r>
            <a:r>
              <a:rPr lang="en-US" altLang="zh-CN" i="1" dirty="0" err="1"/>
              <a:t>VReg</a:t>
            </a:r>
            <a:r>
              <a:rPr lang="en-US" altLang="zh-CN" dirty="0"/>
              <a:t> storage is required</a:t>
            </a:r>
          </a:p>
          <a:p>
            <a:pPr marL="815975" lvl="1" indent="-179388">
              <a:tabLst>
                <a:tab pos="358775" algn="l"/>
              </a:tabLst>
            </a:pPr>
            <a:r>
              <a:rPr lang="en-US" altLang="zh-CN" dirty="0">
                <a:latin typeface="Calibri" panose="020F0502020204030204" pitchFamily="34" charset="0"/>
                <a:ea typeface="Roboto Light"/>
                <a:cs typeface="Calibri" panose="020F0502020204030204" pitchFamily="34" charset="0"/>
              </a:rPr>
              <a:t>Theoretical VPU utilization </a:t>
            </a:r>
            <a:r>
              <a:rPr lang="en-US" altLang="zh-CN" b="1" dirty="0">
                <a:solidFill>
                  <a:schemeClr val="accent3"/>
                </a:solidFill>
                <a:latin typeface="Calibri" panose="020F0502020204030204" pitchFamily="34" charset="0"/>
                <a:ea typeface="Roboto Light"/>
                <a:cs typeface="Calibri" panose="020F0502020204030204" pitchFamily="34" charset="0"/>
              </a:rPr>
              <a:t>75%~90%</a:t>
            </a:r>
          </a:p>
          <a:p>
            <a:pPr marL="1273175" lvl="2" indent="-179388">
              <a:tabLst>
                <a:tab pos="358775" algn="l"/>
              </a:tabLst>
            </a:pP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Efficient gather operation</a:t>
            </a:r>
          </a:p>
          <a:p>
            <a:pPr marL="815975" lvl="1" indent="-179388">
              <a:tabLst>
                <a:tab pos="358775" algn="l"/>
              </a:tabLst>
            </a:pPr>
            <a:r>
              <a:rPr lang="en-US" altLang="zh-CN" dirty="0"/>
              <a:t>Applicable for </a:t>
            </a:r>
            <a:r>
              <a:rPr lang="en-US" altLang="zh-CN" b="1" dirty="0" err="1"/>
              <a:t>SpMM</a:t>
            </a:r>
            <a:endParaRPr lang="en-US" altLang="zh-CN" b="1" dirty="0"/>
          </a:p>
          <a:p>
            <a:pPr marL="358775" indent="-179388">
              <a:tabLst>
                <a:tab pos="358775" algn="l"/>
              </a:tabLst>
            </a:pPr>
            <a:r>
              <a:rPr lang="en-US" altLang="zh-CN" dirty="0"/>
              <a:t>RTL Update</a:t>
            </a:r>
          </a:p>
          <a:p>
            <a:pPr marL="815975" lvl="1" indent="-179388">
              <a:tabLst>
                <a:tab pos="358775" algn="l"/>
              </a:tabLst>
            </a:pP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Finished first-version implementation, functional verification ongoing</a:t>
            </a:r>
          </a:p>
        </p:txBody>
      </p:sp>
      <p:sp>
        <p:nvSpPr>
          <p:cNvPr id="10" name="Google Shape;262;p40">
            <a:extLst>
              <a:ext uri="{FF2B5EF4-FFF2-40B4-BE49-F238E27FC236}">
                <a16:creationId xmlns:a16="http://schemas.microsoft.com/office/drawing/2014/main" id="{39587853-5B9E-CABB-6B95-AE9170BB3576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2782699" y="4871789"/>
            <a:ext cx="54291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575" tIns="36275" rIns="72575" bIns="362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QuantSparse</a:t>
            </a:r>
            <a:r>
              <a:rPr lang="en" dirty="0"/>
              <a:t> 3D - Bowen Wang, Paul Scheffler</a:t>
            </a:r>
            <a:endParaRPr dirty="0"/>
          </a:p>
        </p:txBody>
      </p:sp>
      <p:pic>
        <p:nvPicPr>
          <p:cNvPr id="5" name="图片 4" descr="图示&#10;&#10;AI 生成的内容可能不正确。">
            <a:extLst>
              <a:ext uri="{FF2B5EF4-FFF2-40B4-BE49-F238E27FC236}">
                <a16:creationId xmlns:a16="http://schemas.microsoft.com/office/drawing/2014/main" id="{B719DAF7-624F-E4A9-563D-79AA3B4D06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6894" y="822239"/>
            <a:ext cx="3539731" cy="1065767"/>
          </a:xfrm>
          <a:prstGeom prst="rect">
            <a:avLst/>
          </a:prstGeom>
        </p:spPr>
      </p:pic>
      <p:pic>
        <p:nvPicPr>
          <p:cNvPr id="12" name="图片 11" descr="图示&#10;&#10;AI 生成的内容可能不正确。">
            <a:extLst>
              <a:ext uri="{FF2B5EF4-FFF2-40B4-BE49-F238E27FC236}">
                <a16:creationId xmlns:a16="http://schemas.microsoft.com/office/drawing/2014/main" id="{C9ECFC0F-4D33-2E7D-7EC5-527C89653C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6894" y="2189957"/>
            <a:ext cx="2741158" cy="1960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513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973608-D2B2-57BF-2B3B-E1F96C5A0D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4F5A7A-F152-1805-9444-8F613CEA33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Allocation Runtime in SoftHier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2C3CC7-F4C8-517F-1FD3-158C421831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37374" y="685778"/>
            <a:ext cx="4906948" cy="4143263"/>
          </a:xfrm>
        </p:spPr>
        <p:txBody>
          <a:bodyPr/>
          <a:lstStyle/>
          <a:p>
            <a:pPr marL="358775" indent="-179388">
              <a:tabLst>
                <a:tab pos="358775" algn="l"/>
              </a:tabLst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Original memory management in SoftHier</a:t>
            </a:r>
          </a:p>
          <a:p>
            <a:pPr marL="815975" lvl="1" indent="-179388">
              <a:tabLst>
                <a:tab pos="358775" algn="l"/>
              </a:tabLst>
            </a:pPr>
            <a:r>
              <a:rPr lang="en-US" altLang="zh-CN" b="1" dirty="0">
                <a:solidFill>
                  <a:schemeClr val="tx1"/>
                </a:solidFill>
              </a:rPr>
              <a:t>Static memory allocation </a:t>
            </a:r>
            <a:r>
              <a:rPr lang="en-US" altLang="zh-CN" dirty="0">
                <a:solidFill>
                  <a:schemeClr val="tx1"/>
                </a:solidFill>
              </a:rPr>
              <a:t>for both HBM and L1</a:t>
            </a:r>
          </a:p>
          <a:p>
            <a:pPr marL="815975" lvl="1" indent="-179388">
              <a:tabLst>
                <a:tab pos="358775" algn="l"/>
              </a:tabLst>
            </a:pPr>
            <a:r>
              <a:rPr lang="en-US" altLang="zh-CN" dirty="0">
                <a:solidFill>
                  <a:schemeClr val="tx1"/>
                </a:solidFill>
              </a:rPr>
              <a:t>Assume input/output addresses are unchanged throughout the program </a:t>
            </a:r>
            <a:r>
              <a:rPr lang="en-US" altLang="zh-CN" dirty="0">
                <a:solidFill>
                  <a:schemeClr val="tx1"/>
                </a:solidFill>
                <a:sym typeface="Wingdings" pitchFamily="2" charset="2"/>
              </a:rPr>
              <a:t>  Unsustainable when deploying networks beyond multiple layers</a:t>
            </a:r>
            <a:endParaRPr lang="en-US" altLang="zh-CN" dirty="0">
              <a:solidFill>
                <a:schemeClr val="tx1"/>
              </a:solidFill>
            </a:endParaRPr>
          </a:p>
          <a:p>
            <a:pPr marL="358775" indent="-179388">
              <a:tabLst>
                <a:tab pos="358775" algn="l"/>
              </a:tabLst>
            </a:pP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Added runtime libraries</a:t>
            </a:r>
          </a:p>
          <a:p>
            <a:pPr marL="815975" lvl="1" indent="-179388">
              <a:tabLst>
                <a:tab pos="358775" algn="l"/>
              </a:tabLst>
            </a:pPr>
            <a:r>
              <a:rPr lang="en-US" altLang="zh-CN" b="1" dirty="0">
                <a:solidFill>
                  <a:schemeClr val="accent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Dynamic memory allocation 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for HBM and L1</a:t>
            </a:r>
          </a:p>
          <a:p>
            <a:pPr marL="1273175" lvl="2" indent="-179388">
              <a:tabLst>
                <a:tab pos="358775" algn="l"/>
              </a:tabLst>
            </a:pP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Per-cluster, privately accessed L1 allocator</a:t>
            </a:r>
          </a:p>
          <a:p>
            <a:pPr marL="1273175" lvl="2" indent="-179388">
              <a:tabLst>
                <a:tab pos="358775" algn="l"/>
              </a:tabLst>
            </a:pP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Per-system, shared HBM allocator</a:t>
            </a:r>
          </a:p>
          <a:p>
            <a:pPr marL="358775" indent="-179388">
              <a:tabLst>
                <a:tab pos="358775" algn="l"/>
              </a:tabLst>
            </a:pP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Ongoing extensions</a:t>
            </a:r>
          </a:p>
          <a:p>
            <a:pPr marL="815975" lvl="1" indent="-179388">
              <a:tabLst>
                <a:tab pos="358775" algn="l"/>
              </a:tabLst>
            </a:pP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Globally accessed allocation data structure 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 inter-cluster block DMA operations</a:t>
            </a:r>
            <a:endParaRPr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815975" lvl="1" indent="-179388">
              <a:tabLst>
                <a:tab pos="358775" algn="l"/>
              </a:tabLst>
            </a:pPr>
            <a:endParaRPr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Arrow: Pentagon 31">
            <a:extLst>
              <a:ext uri="{FF2B5EF4-FFF2-40B4-BE49-F238E27FC236}">
                <a16:creationId xmlns:a16="http://schemas.microsoft.com/office/drawing/2014/main" id="{82EF7FAA-CEE5-9C70-AB94-7CC3113228B4}"/>
              </a:ext>
            </a:extLst>
          </p:cNvPr>
          <p:cNvSpPr/>
          <p:nvPr/>
        </p:nvSpPr>
        <p:spPr>
          <a:xfrm flipH="1">
            <a:off x="3923608" y="4642381"/>
            <a:ext cx="5220392" cy="371319"/>
          </a:xfrm>
          <a:prstGeom prst="homePlate">
            <a:avLst>
              <a:gd name="adj" fmla="val 43606"/>
            </a:avLst>
          </a:prstGeom>
          <a:solidFill>
            <a:srgbClr val="1B1F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32">
            <a:extLst>
              <a:ext uri="{FF2B5EF4-FFF2-40B4-BE49-F238E27FC236}">
                <a16:creationId xmlns:a16="http://schemas.microsoft.com/office/drawing/2014/main" id="{0568A274-4C69-236F-3EC6-5CC60C80BA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50551" y="4701126"/>
            <a:ext cx="251502" cy="251502"/>
          </a:xfrm>
          <a:prstGeom prst="rect">
            <a:avLst/>
          </a:prstGeom>
        </p:spPr>
      </p:pic>
      <p:sp>
        <p:nvSpPr>
          <p:cNvPr id="7" name="TextBox 33">
            <a:extLst>
              <a:ext uri="{FF2B5EF4-FFF2-40B4-BE49-F238E27FC236}">
                <a16:creationId xmlns:a16="http://schemas.microsoft.com/office/drawing/2014/main" id="{6ACE63E6-1546-5801-A780-8D949F68AEEF}"/>
              </a:ext>
            </a:extLst>
          </p:cNvPr>
          <p:cNvSpPr txBox="1"/>
          <p:nvPr/>
        </p:nvSpPr>
        <p:spPr>
          <a:xfrm>
            <a:off x="4513812" y="4703767"/>
            <a:ext cx="45184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000" b="0" i="0" dirty="0">
                <a:solidFill>
                  <a:schemeClr val="tx2"/>
                </a:solidFill>
                <a:effectLst/>
                <a:latin typeface="Consolas" panose="020B0609020204030204" pitchFamily="49" charset="0"/>
                <a:ea typeface="Roboto Light" panose="02000000000000000000" pitchFamily="2" charset="0"/>
              </a:rPr>
              <a:t>https://github.com/gvsoc/gvsoc/tree/soft_hier_release(#91)</a:t>
            </a:r>
            <a:endParaRPr lang="en-US" altLang="zh-CN" sz="1000" dirty="0">
              <a:solidFill>
                <a:schemeClr val="tx2"/>
              </a:solidFill>
              <a:latin typeface="Consolas" panose="020B0609020204030204" pitchFamily="49" charset="0"/>
              <a:ea typeface="Roboto Light" panose="02000000000000000000" pitchFamily="2" charset="0"/>
            </a:endParaRPr>
          </a:p>
        </p:txBody>
      </p:sp>
      <p:pic>
        <p:nvPicPr>
          <p:cNvPr id="9" name="图片 8" descr="表格&#10;&#10;AI 生成的内容可能不正确。">
            <a:extLst>
              <a:ext uri="{FF2B5EF4-FFF2-40B4-BE49-F238E27FC236}">
                <a16:creationId xmlns:a16="http://schemas.microsoft.com/office/drawing/2014/main" id="{0F0B2069-A132-7759-0C6D-5350128F7E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4567" y="861361"/>
            <a:ext cx="3420777" cy="3420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123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A1B0FB-4B5D-B757-5334-75B3CCA3B6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AE036-9721-30DB-F3F5-F37DABECF2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TSMC </a:t>
            </a:r>
            <a:r>
              <a:rPr lang="en-US" dirty="0" err="1"/>
              <a:t>InFO_SoW</a:t>
            </a:r>
            <a:r>
              <a:rPr lang="en-US" b="1" baseline="30000" dirty="0"/>
              <a:t>[1]</a:t>
            </a:r>
            <a:r>
              <a:rPr lang="en-US" dirty="0"/>
              <a:t> Example: Tesla Dojo D1</a:t>
            </a:r>
            <a:r>
              <a:rPr lang="en-US" b="1" baseline="30000" dirty="0"/>
              <a:t>[2]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2E57E7-02B3-CC76-7491-E1020BBF83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37374" y="685778"/>
            <a:ext cx="5064830" cy="4143263"/>
          </a:xfrm>
        </p:spPr>
        <p:txBody>
          <a:bodyPr/>
          <a:lstStyle/>
          <a:p>
            <a:pPr marL="358775" indent="-179388">
              <a:tabLst>
                <a:tab pos="358775" algn="l"/>
              </a:tabLst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 mesh of individual units connected by a high-speed 2D fabric</a:t>
            </a:r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58775" indent="-179388">
              <a:tabLst>
                <a:tab pos="358775" algn="l"/>
              </a:tabLst>
            </a:pP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Each individual unit has:</a:t>
            </a:r>
          </a:p>
          <a:p>
            <a:pPr marL="815975" lvl="1" indent="-179388">
              <a:tabLst>
                <a:tab pos="358775" algn="l"/>
              </a:tabLst>
            </a:pPr>
            <a:r>
              <a:rPr lang="en-US" altLang="zh-CN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1.25MB SRAM scratchpad </a:t>
            </a:r>
          </a:p>
          <a:p>
            <a:pPr marL="1273175" lvl="2" indent="-179388">
              <a:tabLst>
                <a:tab pos="358775" algn="l"/>
              </a:tabLst>
            </a:pPr>
            <a:r>
              <a:rPr lang="en-US" altLang="zh-CN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Gather engine </a:t>
            </a:r>
            <a:r>
              <a:rPr lang="en-US" altLang="zh-CN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at 8B and 16B granularity</a:t>
            </a:r>
          </a:p>
          <a:p>
            <a:pPr marL="815975" lvl="1" indent="-179388">
              <a:tabLst>
                <a:tab pos="358775" algn="l"/>
              </a:tabLst>
            </a:pPr>
            <a:r>
              <a:rPr lang="en-US" altLang="zh-CN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 superscalar CPU cores with </a:t>
            </a:r>
            <a:r>
              <a:rPr lang="en-US" altLang="zh-CN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64B SIMD unit </a:t>
            </a:r>
            <a:r>
              <a:rPr lang="en-US" altLang="zh-CN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and 8x8x4 </a:t>
            </a:r>
            <a:r>
              <a:rPr lang="en-US" altLang="zh-CN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matrix multiply units</a:t>
            </a:r>
          </a:p>
          <a:p>
            <a:pPr marL="1273175" lvl="2" indent="-179388">
              <a:tabLst>
                <a:tab pos="358775" algn="l"/>
              </a:tabLst>
            </a:pPr>
            <a:r>
              <a:rPr lang="en-US" altLang="zh-CN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Customized</a:t>
            </a:r>
            <a:r>
              <a:rPr lang="en-US" altLang="zh-CN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ML formats </a:t>
            </a:r>
            <a:r>
              <a:rPr lang="en-US" altLang="zh-CN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(CPF8/16)</a:t>
            </a:r>
          </a:p>
          <a:p>
            <a:pPr marL="1273175" lvl="2" indent="-179388">
              <a:tabLst>
                <a:tab pos="358775" algn="l"/>
              </a:tabLst>
            </a:pPr>
            <a:r>
              <a:rPr lang="en-US" altLang="zh-CN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Customized ML instructions </a:t>
            </a:r>
            <a:r>
              <a:rPr lang="en-US" altLang="zh-CN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(gather operands, tensor transpose, compressed operands expansion)</a:t>
            </a:r>
          </a:p>
          <a:p>
            <a:pPr marL="815975" lvl="1" indent="-179388">
              <a:tabLst>
                <a:tab pos="358775" algn="l"/>
              </a:tabLst>
            </a:pPr>
            <a:r>
              <a:rPr lang="en-US" altLang="zh-CN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Independent NoC router</a:t>
            </a:r>
          </a:p>
          <a:p>
            <a:pPr marL="1273175" lvl="2" indent="-179388">
              <a:tabLst>
                <a:tab pos="358775" algn="l"/>
              </a:tabLst>
            </a:pPr>
            <a:r>
              <a:rPr lang="en-US" altLang="zh-CN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Direct SRAM connection, one read and one write packet per cycle</a:t>
            </a:r>
          </a:p>
          <a:p>
            <a:pPr marL="1273175" lvl="2" indent="-179388">
              <a:tabLst>
                <a:tab pos="358775" algn="l"/>
              </a:tabLst>
            </a:pPr>
            <a:r>
              <a:rPr lang="en-US" altLang="zh-CN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Block level DMA operations </a:t>
            </a:r>
          </a:p>
        </p:txBody>
      </p:sp>
      <p:sp>
        <p:nvSpPr>
          <p:cNvPr id="5" name="Google Shape;262;p40">
            <a:extLst>
              <a:ext uri="{FF2B5EF4-FFF2-40B4-BE49-F238E27FC236}">
                <a16:creationId xmlns:a16="http://schemas.microsoft.com/office/drawing/2014/main" id="{E6A140C4-F5C9-0CF2-8C49-82B0D5D732C6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2782699" y="4871789"/>
            <a:ext cx="54291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575" tIns="36275" rIns="72575" bIns="362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QuantSparse</a:t>
            </a:r>
            <a:r>
              <a:rPr lang="en" dirty="0"/>
              <a:t> 3D - Bowen Wang, Paul Scheffler</a:t>
            </a:r>
            <a:endParaRPr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6EEB3E9B-0CD2-58E4-3F62-389D2DA5C2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7249" y="706266"/>
            <a:ext cx="2054774" cy="1362429"/>
          </a:xfrm>
          <a:prstGeom prst="rect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0FC23259-D25A-A468-9D12-071D7282FC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7249" y="2184245"/>
            <a:ext cx="3463076" cy="2644796"/>
          </a:xfrm>
          <a:prstGeom prst="rect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21478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A4F0CA-8FF1-72A9-A2B5-8B202981A6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49CE39-0778-B588-2019-5079DD4AAA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37374" y="685778"/>
            <a:ext cx="4992468" cy="4143263"/>
          </a:xfrm>
        </p:spPr>
        <p:txBody>
          <a:bodyPr/>
          <a:lstStyle/>
          <a:p>
            <a:pPr marL="358775" indent="-179388">
              <a:tabLst>
                <a:tab pos="358775" algn="l"/>
              </a:tabLst>
            </a:pPr>
            <a:r>
              <a:rPr lang="en-US" altLang="zh-CN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Dojo D1 die manufactured in TSMC 7nm</a:t>
            </a:r>
          </a:p>
          <a:p>
            <a:pPr marL="815975" lvl="1" indent="-179388">
              <a:tabLst>
                <a:tab pos="358775" algn="l"/>
              </a:tabLst>
            </a:pPr>
            <a:r>
              <a:rPr lang="en-US" altLang="zh-CN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354 </a:t>
            </a:r>
            <a:r>
              <a:rPr lang="en-US" altLang="zh-CN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Dojo processing nodes per die</a:t>
            </a:r>
          </a:p>
          <a:p>
            <a:pPr marL="815975" lvl="1" indent="-179388">
              <a:tabLst>
                <a:tab pos="358775" algn="l"/>
              </a:tabLst>
            </a:pPr>
            <a:r>
              <a:rPr lang="en-US" altLang="zh-CN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440 MB on-chip SRAM</a:t>
            </a:r>
          </a:p>
          <a:p>
            <a:pPr marL="815975" lvl="1" indent="-179388">
              <a:tabLst>
                <a:tab pos="358775" algn="l"/>
              </a:tabLst>
            </a:pPr>
            <a:r>
              <a:rPr lang="en-US" altLang="zh-CN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362 </a:t>
            </a:r>
            <a:r>
              <a:rPr lang="en-US" altLang="zh-CN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TFlops</a:t>
            </a:r>
            <a:r>
              <a:rPr lang="en-US" altLang="zh-CN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BF16/CFP8, 22 </a:t>
            </a:r>
            <a:r>
              <a:rPr lang="en-US" altLang="zh-CN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TFlops</a:t>
            </a:r>
            <a:r>
              <a:rPr lang="en-US" altLang="zh-CN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FP32 @2GHz</a:t>
            </a:r>
          </a:p>
          <a:p>
            <a:pPr marL="358775" indent="-179388">
              <a:tabLst>
                <a:tab pos="358775" algn="l"/>
              </a:tabLst>
            </a:pPr>
            <a:r>
              <a:rPr lang="en-US" altLang="zh-CN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5x5 array of D1 chips per training tile</a:t>
            </a:r>
          </a:p>
          <a:p>
            <a:pPr marL="815975" lvl="1" indent="-179388">
              <a:tabLst>
                <a:tab pos="358775" algn="l"/>
              </a:tabLst>
            </a:pPr>
            <a:r>
              <a:rPr lang="en-US" altLang="zh-CN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Packaged with TSMC </a:t>
            </a:r>
            <a:r>
              <a:rPr lang="en-US" altLang="zh-CN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InFO_SoW</a:t>
            </a:r>
            <a:endParaRPr lang="en-US" altLang="zh-CN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273175" lvl="2" indent="-179388">
              <a:tabLst>
                <a:tab pos="358775" algn="l"/>
              </a:tabLst>
            </a:pPr>
            <a:r>
              <a:rPr lang="en-US" altLang="zh-CN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low latency chip-to-chip communication, high bandwidth density</a:t>
            </a:r>
          </a:p>
          <a:p>
            <a:pPr marL="1273175" lvl="2" indent="-179388">
              <a:tabLst>
                <a:tab pos="358775" algn="l"/>
              </a:tabLst>
            </a:pPr>
            <a:r>
              <a:rPr lang="en-US" altLang="zh-CN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enabled chiplet-based design for greater cost saving and design flexibility</a:t>
            </a:r>
          </a:p>
          <a:p>
            <a:pPr marL="358775" indent="-179388">
              <a:tabLst>
                <a:tab pos="358775" algn="l"/>
              </a:tabLst>
            </a:pPr>
            <a:r>
              <a:rPr lang="en-US" altLang="zh-CN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Potential wafer-scale integration with TSMC-</a:t>
            </a:r>
            <a:r>
              <a:rPr lang="en-US" altLang="zh-CN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CoSoW</a:t>
            </a:r>
            <a:r>
              <a:rPr lang="en-US" altLang="zh-CN" baseline="30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[3]</a:t>
            </a:r>
            <a:r>
              <a:rPr lang="en-US" altLang="zh-CN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by 2027</a:t>
            </a:r>
          </a:p>
        </p:txBody>
      </p:sp>
      <p:sp>
        <p:nvSpPr>
          <p:cNvPr id="5" name="Google Shape;262;p40">
            <a:extLst>
              <a:ext uri="{FF2B5EF4-FFF2-40B4-BE49-F238E27FC236}">
                <a16:creationId xmlns:a16="http://schemas.microsoft.com/office/drawing/2014/main" id="{D4FE729E-72F8-7B92-2D3A-26D72F7AE6A7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2782699" y="4871789"/>
            <a:ext cx="54291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575" tIns="36275" rIns="72575" bIns="362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QuantSparse</a:t>
            </a:r>
            <a:r>
              <a:rPr lang="en" dirty="0"/>
              <a:t> 3D - Bowen Wang, Paul Scheffler</a:t>
            </a:r>
            <a:endParaRPr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B41E688-0760-E0C4-8522-7C26276C38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5817" y="831160"/>
            <a:ext cx="3329261" cy="157654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B58B5A8-675D-0FA9-35AC-67C3C64801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5817" y="2683817"/>
            <a:ext cx="3329261" cy="184871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989BE525-D5E5-7357-894D-611231D8AD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378" y="135244"/>
            <a:ext cx="8000670" cy="492787"/>
          </a:xfrm>
        </p:spPr>
        <p:txBody>
          <a:bodyPr/>
          <a:lstStyle/>
          <a:p>
            <a:r>
              <a:rPr lang="en-US" dirty="0"/>
              <a:t>TSMC </a:t>
            </a:r>
            <a:r>
              <a:rPr lang="en-US" dirty="0" err="1"/>
              <a:t>InFO_SoW</a:t>
            </a:r>
            <a:r>
              <a:rPr lang="en-US" b="1" baseline="30000" dirty="0"/>
              <a:t>[1]</a:t>
            </a:r>
            <a:r>
              <a:rPr lang="en-US" dirty="0"/>
              <a:t> Example: Tesla Dojo D1</a:t>
            </a:r>
            <a:r>
              <a:rPr lang="en-US" b="1" baseline="30000" dirty="0"/>
              <a:t>[2] </a:t>
            </a:r>
          </a:p>
        </p:txBody>
      </p:sp>
    </p:spTree>
    <p:extLst>
      <p:ext uri="{BB962C8B-B14F-4D97-AF65-F5344CB8AC3E}">
        <p14:creationId xmlns:p14="http://schemas.microsoft.com/office/powerpoint/2010/main" val="1978056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97F28A-F9EE-AF1F-CA54-C5E8E8493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3D-Chiplet Interconnection: Literature Review</a:t>
            </a:r>
            <a:endParaRPr lang="en-15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D900C7-667C-798B-BE64-9FD7DD2E77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do we best interconnect </a:t>
            </a:r>
            <a:br>
              <a:rPr lang="en-US" dirty="0"/>
            </a:br>
            <a:r>
              <a:rPr lang="en-US" dirty="0"/>
              <a:t>stacks through the interposer?</a:t>
            </a:r>
          </a:p>
          <a:p>
            <a:r>
              <a:rPr lang="en-US" dirty="0"/>
              <a:t>Feng et al</a:t>
            </a:r>
            <a:r>
              <a:rPr lang="en-US" baseline="30000" dirty="0"/>
              <a:t>[4] </a:t>
            </a:r>
            <a:r>
              <a:rPr lang="en-US" dirty="0"/>
              <a:t>enable high-radix</a:t>
            </a:r>
            <a:br>
              <a:rPr lang="en-US" dirty="0"/>
            </a:br>
            <a:r>
              <a:rPr lang="en-US" dirty="0"/>
              <a:t>interconnect between chiplets:</a:t>
            </a:r>
          </a:p>
          <a:p>
            <a:pPr lvl="1"/>
            <a:r>
              <a:rPr lang="en-US" dirty="0"/>
              <a:t>Based on </a:t>
            </a:r>
            <a:r>
              <a:rPr lang="en-US" i="1" dirty="0"/>
              <a:t>minus-first routing </a:t>
            </a:r>
            <a:r>
              <a:rPr lang="en-US" dirty="0"/>
              <a:t>(MFR)</a:t>
            </a:r>
            <a:r>
              <a:rPr lang="en-US" baseline="30000" dirty="0"/>
              <a:t>[5] </a:t>
            </a:r>
            <a:br>
              <a:rPr lang="en-US" dirty="0"/>
            </a:br>
            <a:r>
              <a:rPr lang="en-US" dirty="0"/>
              <a:t>with multiple improvements</a:t>
            </a:r>
          </a:p>
          <a:p>
            <a:pPr lvl="1"/>
            <a:r>
              <a:rPr lang="en-US" dirty="0"/>
              <a:t>Groups, interleaves interface nodes</a:t>
            </a:r>
          </a:p>
          <a:p>
            <a:pPr lvl="1"/>
            <a:r>
              <a:rPr lang="en-US" spc="-50" dirty="0"/>
              <a:t>Supports nD mesh, dragonfly, hypercube</a:t>
            </a:r>
          </a:p>
          <a:p>
            <a:r>
              <a:rPr lang="en-US" dirty="0"/>
              <a:t>Notably better latency, throughput</a:t>
            </a:r>
          </a:p>
          <a:p>
            <a:pPr lvl="1"/>
            <a:r>
              <a:rPr lang="en-US" dirty="0"/>
              <a:t>High radices scale better with #chiplets</a:t>
            </a:r>
          </a:p>
          <a:p>
            <a:pPr lvl="1"/>
            <a:r>
              <a:rPr lang="en-US" dirty="0"/>
              <a:t>Notable reduction in energy, esp. off-chip</a:t>
            </a:r>
          </a:p>
          <a:p>
            <a:pPr lvl="1"/>
            <a:r>
              <a:rPr lang="en-US" dirty="0"/>
              <a:t>Interleaved interface nodes help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5CC328-0548-2519-74FD-6C4F0FD4392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B990882-9026-BAA1-AFE7-750049F96C21}"/>
              </a:ext>
            </a:extLst>
          </p:cNvPr>
          <p:cNvGrpSpPr/>
          <p:nvPr/>
        </p:nvGrpSpPr>
        <p:grpSpPr>
          <a:xfrm>
            <a:off x="5595589" y="2479691"/>
            <a:ext cx="2641536" cy="2391486"/>
            <a:chOff x="5596511" y="2479691"/>
            <a:chExt cx="2641536" cy="2391486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3919720-D098-D538-0D79-BDD5A5A034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596511" y="2479691"/>
              <a:ext cx="2641536" cy="1060065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B0DB9D5E-DD10-23FB-581E-823D806263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96511" y="3654655"/>
              <a:ext cx="2641536" cy="1216522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DB4D3F3-7F1E-3664-2112-848D4B4FC0C7}"/>
              </a:ext>
            </a:extLst>
          </p:cNvPr>
          <p:cNvGrpSpPr/>
          <p:nvPr/>
        </p:nvGrpSpPr>
        <p:grpSpPr>
          <a:xfrm>
            <a:off x="4845211" y="742930"/>
            <a:ext cx="3675519" cy="1461224"/>
            <a:chOff x="4845211" y="742930"/>
            <a:chExt cx="3675519" cy="146122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1AE9E3F-D1BA-CE71-0EE8-C35A7593F80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74293" y="742930"/>
              <a:ext cx="1446437" cy="1420504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110922E-4B50-3699-75A5-873AF42F3A2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845211" y="773535"/>
              <a:ext cx="1900286" cy="1430619"/>
            </a:xfrm>
            <a:prstGeom prst="rect">
              <a:avLst/>
            </a:prstGeom>
          </p:spPr>
        </p:pic>
        <p:sp>
          <p:nvSpPr>
            <p:cNvPr id="16" name="Trapezoid 15">
              <a:extLst>
                <a:ext uri="{FF2B5EF4-FFF2-40B4-BE49-F238E27FC236}">
                  <a16:creationId xmlns:a16="http://schemas.microsoft.com/office/drawing/2014/main" id="{3D3C72F5-8602-BB5E-A3B9-D873A6FED011}"/>
                </a:ext>
              </a:extLst>
            </p:cNvPr>
            <p:cNvSpPr/>
            <p:nvPr/>
          </p:nvSpPr>
          <p:spPr>
            <a:xfrm rot="5400000">
              <a:off x="6322090" y="1301293"/>
              <a:ext cx="1362144" cy="362138"/>
            </a:xfrm>
            <a:custGeom>
              <a:avLst/>
              <a:gdLst>
                <a:gd name="connsiteX0" fmla="*/ 0 w 1362144"/>
                <a:gd name="connsiteY0" fmla="*/ 459582 h 459582"/>
                <a:gd name="connsiteX1" fmla="*/ 114896 w 1362144"/>
                <a:gd name="connsiteY1" fmla="*/ 0 h 459582"/>
                <a:gd name="connsiteX2" fmla="*/ 1247249 w 1362144"/>
                <a:gd name="connsiteY2" fmla="*/ 0 h 459582"/>
                <a:gd name="connsiteX3" fmla="*/ 1362144 w 1362144"/>
                <a:gd name="connsiteY3" fmla="*/ 459582 h 459582"/>
                <a:gd name="connsiteX4" fmla="*/ 0 w 1362144"/>
                <a:gd name="connsiteY4" fmla="*/ 459582 h 459582"/>
                <a:gd name="connsiteX0" fmla="*/ 0 w 1362144"/>
                <a:gd name="connsiteY0" fmla="*/ 459582 h 459582"/>
                <a:gd name="connsiteX1" fmla="*/ 114896 w 1362144"/>
                <a:gd name="connsiteY1" fmla="*/ 0 h 459582"/>
                <a:gd name="connsiteX2" fmla="*/ 228074 w 1362144"/>
                <a:gd name="connsiteY2" fmla="*/ 0 h 459582"/>
                <a:gd name="connsiteX3" fmla="*/ 1362144 w 1362144"/>
                <a:gd name="connsiteY3" fmla="*/ 459582 h 459582"/>
                <a:gd name="connsiteX4" fmla="*/ 0 w 1362144"/>
                <a:gd name="connsiteY4" fmla="*/ 459582 h 459582"/>
                <a:gd name="connsiteX0" fmla="*/ 0 w 1362144"/>
                <a:gd name="connsiteY0" fmla="*/ 459582 h 459582"/>
                <a:gd name="connsiteX1" fmla="*/ 38696 w 1362144"/>
                <a:gd name="connsiteY1" fmla="*/ 2381 h 459582"/>
                <a:gd name="connsiteX2" fmla="*/ 228074 w 1362144"/>
                <a:gd name="connsiteY2" fmla="*/ 0 h 459582"/>
                <a:gd name="connsiteX3" fmla="*/ 1362144 w 1362144"/>
                <a:gd name="connsiteY3" fmla="*/ 459582 h 459582"/>
                <a:gd name="connsiteX4" fmla="*/ 0 w 1362144"/>
                <a:gd name="connsiteY4" fmla="*/ 459582 h 459582"/>
                <a:gd name="connsiteX0" fmla="*/ 0 w 1362144"/>
                <a:gd name="connsiteY0" fmla="*/ 457201 h 457201"/>
                <a:gd name="connsiteX1" fmla="*/ 38696 w 1362144"/>
                <a:gd name="connsiteY1" fmla="*/ 0 h 457201"/>
                <a:gd name="connsiteX2" fmla="*/ 568593 w 1362144"/>
                <a:gd name="connsiteY2" fmla="*/ 0 h 457201"/>
                <a:gd name="connsiteX3" fmla="*/ 1362144 w 1362144"/>
                <a:gd name="connsiteY3" fmla="*/ 457201 h 457201"/>
                <a:gd name="connsiteX4" fmla="*/ 0 w 1362144"/>
                <a:gd name="connsiteY4" fmla="*/ 457201 h 457201"/>
                <a:gd name="connsiteX0" fmla="*/ 0 w 1362144"/>
                <a:gd name="connsiteY0" fmla="*/ 457201 h 457201"/>
                <a:gd name="connsiteX1" fmla="*/ 381599 w 1362144"/>
                <a:gd name="connsiteY1" fmla="*/ 2381 h 457201"/>
                <a:gd name="connsiteX2" fmla="*/ 568593 w 1362144"/>
                <a:gd name="connsiteY2" fmla="*/ 0 h 457201"/>
                <a:gd name="connsiteX3" fmla="*/ 1362144 w 1362144"/>
                <a:gd name="connsiteY3" fmla="*/ 457201 h 457201"/>
                <a:gd name="connsiteX4" fmla="*/ 0 w 1362144"/>
                <a:gd name="connsiteY4" fmla="*/ 457201 h 457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2144" h="457201">
                  <a:moveTo>
                    <a:pt x="0" y="457201"/>
                  </a:moveTo>
                  <a:lnTo>
                    <a:pt x="381599" y="2381"/>
                  </a:lnTo>
                  <a:lnTo>
                    <a:pt x="568593" y="0"/>
                  </a:lnTo>
                  <a:lnTo>
                    <a:pt x="1362144" y="457201"/>
                  </a:lnTo>
                  <a:lnTo>
                    <a:pt x="0" y="457201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15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A21129C-CAE9-ED0E-EB10-195A2D30FF02}"/>
                </a:ext>
              </a:extLst>
            </p:cNvPr>
            <p:cNvSpPr/>
            <p:nvPr/>
          </p:nvSpPr>
          <p:spPr>
            <a:xfrm>
              <a:off x="6577013" y="801290"/>
              <a:ext cx="245080" cy="1362144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60000"/>
                    <a:lumOff val="40000"/>
                    <a:alpha val="0"/>
                  </a:schemeClr>
                </a:gs>
                <a:gs pos="100000">
                  <a:schemeClr val="accent2">
                    <a:lumMod val="60000"/>
                    <a:lumOff val="40000"/>
                    <a:alpha val="5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150"/>
            </a:p>
          </p:txBody>
        </p:sp>
      </p:grpSp>
      <p:sp>
        <p:nvSpPr>
          <p:cNvPr id="5" name="Google Shape;262;p40">
            <a:extLst>
              <a:ext uri="{FF2B5EF4-FFF2-40B4-BE49-F238E27FC236}">
                <a16:creationId xmlns:a16="http://schemas.microsoft.com/office/drawing/2014/main" id="{5ECBB0C2-3B84-D218-0855-6A96215579A5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2782699" y="4871789"/>
            <a:ext cx="54291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575" tIns="36275" rIns="72575" bIns="362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QuantSparse</a:t>
            </a:r>
            <a:r>
              <a:rPr lang="en" dirty="0"/>
              <a:t> 3D - Bowen Wang, Paul Scheffler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15878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>
            <a:extLst>
              <a:ext uri="{FF2B5EF4-FFF2-40B4-BE49-F238E27FC236}">
                <a16:creationId xmlns:a16="http://schemas.microsoft.com/office/drawing/2014/main" id="{5868D5FA-BCE9-29F5-2F4A-E10E36B98AAB}"/>
              </a:ext>
            </a:extLst>
          </p:cNvPr>
          <p:cNvSpPr/>
          <p:nvPr/>
        </p:nvSpPr>
        <p:spPr>
          <a:xfrm>
            <a:off x="1612614" y="1818783"/>
            <a:ext cx="256380" cy="274959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B7B0D4FC-7D53-1E27-550A-B1CA5C5BCC5F}"/>
              </a:ext>
            </a:extLst>
          </p:cNvPr>
          <p:cNvSpPr/>
          <p:nvPr/>
        </p:nvSpPr>
        <p:spPr>
          <a:xfrm>
            <a:off x="1612615" y="798288"/>
            <a:ext cx="257596" cy="1011281"/>
          </a:xfrm>
          <a:prstGeom prst="rect">
            <a:avLst/>
          </a:prstGeom>
          <a:solidFill>
            <a:schemeClr val="bg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1" name="Google Shape;261;p40"/>
          <p:cNvSpPr txBox="1">
            <a:spLocks noGrp="1"/>
          </p:cNvSpPr>
          <p:nvPr>
            <p:ph type="title"/>
          </p:nvPr>
        </p:nvSpPr>
        <p:spPr>
          <a:xfrm>
            <a:off x="211099" y="167600"/>
            <a:ext cx="8000700" cy="49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900"/>
              <a:buFont typeface="Calibri"/>
              <a:buNone/>
            </a:pPr>
            <a:r>
              <a:rPr lang="en" dirty="0"/>
              <a:t>Timeline </a:t>
            </a:r>
            <a:endParaRPr dirty="0"/>
          </a:p>
        </p:txBody>
      </p:sp>
      <p:sp>
        <p:nvSpPr>
          <p:cNvPr id="262" name="Google Shape;262;p40"/>
          <p:cNvSpPr txBox="1">
            <a:spLocks noGrp="1"/>
          </p:cNvSpPr>
          <p:nvPr>
            <p:ph type="dt" idx="10"/>
          </p:nvPr>
        </p:nvSpPr>
        <p:spPr>
          <a:xfrm>
            <a:off x="2782699" y="4871789"/>
            <a:ext cx="54291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575" tIns="36275" rIns="72575" bIns="362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QuantSparse</a:t>
            </a:r>
            <a:r>
              <a:rPr lang="en" dirty="0"/>
              <a:t> 3D - Bowen Wang, Paul Scheffler</a:t>
            </a:r>
            <a:endParaRPr dirty="0"/>
          </a:p>
        </p:txBody>
      </p:sp>
      <p:sp>
        <p:nvSpPr>
          <p:cNvPr id="263" name="Google Shape;263;p40"/>
          <p:cNvSpPr txBox="1">
            <a:spLocks noGrp="1"/>
          </p:cNvSpPr>
          <p:nvPr>
            <p:ph type="sldNum" idx="12"/>
          </p:nvPr>
        </p:nvSpPr>
        <p:spPr>
          <a:xfrm>
            <a:off x="8659790" y="4871177"/>
            <a:ext cx="4287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575" tIns="36275" rIns="72575" bIns="362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cxnSp>
        <p:nvCxnSpPr>
          <p:cNvPr id="2" name="Straight Arrow Connector 14">
            <a:extLst>
              <a:ext uri="{FF2B5EF4-FFF2-40B4-BE49-F238E27FC236}">
                <a16:creationId xmlns:a16="http://schemas.microsoft.com/office/drawing/2014/main" id="{281E1893-F5DA-61F0-A383-9956AB0EEF48}"/>
              </a:ext>
            </a:extLst>
          </p:cNvPr>
          <p:cNvCxnSpPr>
            <a:cxnSpLocks/>
          </p:cNvCxnSpPr>
          <p:nvPr/>
        </p:nvCxnSpPr>
        <p:spPr>
          <a:xfrm>
            <a:off x="1603816" y="747737"/>
            <a:ext cx="8798" cy="401017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16">
            <a:extLst>
              <a:ext uri="{FF2B5EF4-FFF2-40B4-BE49-F238E27FC236}">
                <a16:creationId xmlns:a16="http://schemas.microsoft.com/office/drawing/2014/main" id="{988BAE64-125A-EEEE-FC77-C9E00B852EC7}"/>
              </a:ext>
            </a:extLst>
          </p:cNvPr>
          <p:cNvCxnSpPr>
            <a:cxnSpLocks/>
          </p:cNvCxnSpPr>
          <p:nvPr/>
        </p:nvCxnSpPr>
        <p:spPr>
          <a:xfrm flipH="1">
            <a:off x="1595320" y="789097"/>
            <a:ext cx="257596" cy="0"/>
          </a:xfrm>
          <a:prstGeom prst="straightConnector1">
            <a:avLst/>
          </a:prstGeom>
          <a:ln w="5715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28">
            <a:extLst>
              <a:ext uri="{FF2B5EF4-FFF2-40B4-BE49-F238E27FC236}">
                <a16:creationId xmlns:a16="http://schemas.microsoft.com/office/drawing/2014/main" id="{3A1D4405-6933-59D4-71EE-57E29F27EE7A}"/>
              </a:ext>
            </a:extLst>
          </p:cNvPr>
          <p:cNvSpPr txBox="1"/>
          <p:nvPr/>
        </p:nvSpPr>
        <p:spPr>
          <a:xfrm>
            <a:off x="836003" y="4185228"/>
            <a:ext cx="664140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 defTabSz="720090"/>
            <a:r>
              <a:rPr lang="en-US" i="1" dirty="0">
                <a:solidFill>
                  <a:schemeClr val="bg2"/>
                </a:solidFill>
                <a:latin typeface="Calibri"/>
                <a:cs typeface="Calibri"/>
              </a:rPr>
              <a:t>Year 1</a:t>
            </a:r>
            <a:br>
              <a:rPr lang="en-US" i="1" dirty="0">
                <a:solidFill>
                  <a:schemeClr val="bg2"/>
                </a:solidFill>
                <a:latin typeface="Calibri"/>
                <a:cs typeface="Calibri"/>
              </a:rPr>
            </a:br>
            <a:r>
              <a:rPr lang="en-US" i="1" dirty="0">
                <a:solidFill>
                  <a:schemeClr val="bg2"/>
                </a:solidFill>
                <a:latin typeface="Calibri"/>
                <a:cs typeface="Calibri"/>
              </a:rPr>
              <a:t>2026-02</a:t>
            </a:r>
            <a:endParaRPr lang="en-US" i="1" dirty="0">
              <a:solidFill>
                <a:schemeClr val="bg2"/>
              </a:solidFill>
            </a:endParaRPr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85057960-E96B-CEEF-67DE-92CA7A6C1188}"/>
              </a:ext>
            </a:extLst>
          </p:cNvPr>
          <p:cNvSpPr/>
          <p:nvPr/>
        </p:nvSpPr>
        <p:spPr>
          <a:xfrm>
            <a:off x="1526751" y="1253927"/>
            <a:ext cx="135467" cy="135467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椭圆 27">
            <a:extLst>
              <a:ext uri="{FF2B5EF4-FFF2-40B4-BE49-F238E27FC236}">
                <a16:creationId xmlns:a16="http://schemas.microsoft.com/office/drawing/2014/main" id="{B33B4D90-FCE6-41B4-A822-2FDA32483B88}"/>
              </a:ext>
            </a:extLst>
          </p:cNvPr>
          <p:cNvSpPr/>
          <p:nvPr/>
        </p:nvSpPr>
        <p:spPr>
          <a:xfrm>
            <a:off x="1526751" y="1502476"/>
            <a:ext cx="135467" cy="135467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椭圆 37">
            <a:extLst>
              <a:ext uri="{FF2B5EF4-FFF2-40B4-BE49-F238E27FC236}">
                <a16:creationId xmlns:a16="http://schemas.microsoft.com/office/drawing/2014/main" id="{90B123D7-E37A-229E-1310-8FFAD8FD6B52}"/>
              </a:ext>
            </a:extLst>
          </p:cNvPr>
          <p:cNvSpPr/>
          <p:nvPr/>
        </p:nvSpPr>
        <p:spPr>
          <a:xfrm>
            <a:off x="1526751" y="1005378"/>
            <a:ext cx="135467" cy="135467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Arrow Connector 16">
            <a:extLst>
              <a:ext uri="{FF2B5EF4-FFF2-40B4-BE49-F238E27FC236}">
                <a16:creationId xmlns:a16="http://schemas.microsoft.com/office/drawing/2014/main" id="{4EC75352-F29E-9809-E762-BC14D329074D}"/>
              </a:ext>
            </a:extLst>
          </p:cNvPr>
          <p:cNvCxnSpPr>
            <a:cxnSpLocks/>
          </p:cNvCxnSpPr>
          <p:nvPr/>
        </p:nvCxnSpPr>
        <p:spPr>
          <a:xfrm flipH="1">
            <a:off x="1612614" y="1809592"/>
            <a:ext cx="257596" cy="0"/>
          </a:xfrm>
          <a:prstGeom prst="straightConnector1">
            <a:avLst/>
          </a:prstGeom>
          <a:ln w="5715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16">
            <a:extLst>
              <a:ext uri="{FF2B5EF4-FFF2-40B4-BE49-F238E27FC236}">
                <a16:creationId xmlns:a16="http://schemas.microsoft.com/office/drawing/2014/main" id="{C1F41076-F8EE-9AAE-20C5-716D5C16F3ED}"/>
              </a:ext>
            </a:extLst>
          </p:cNvPr>
          <p:cNvCxnSpPr>
            <a:cxnSpLocks/>
          </p:cNvCxnSpPr>
          <p:nvPr/>
        </p:nvCxnSpPr>
        <p:spPr>
          <a:xfrm flipH="1">
            <a:off x="1612614" y="4185228"/>
            <a:ext cx="257596" cy="0"/>
          </a:xfrm>
          <a:prstGeom prst="straightConnector1">
            <a:avLst/>
          </a:prstGeom>
          <a:ln w="5715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椭圆 38">
            <a:extLst>
              <a:ext uri="{FF2B5EF4-FFF2-40B4-BE49-F238E27FC236}">
                <a16:creationId xmlns:a16="http://schemas.microsoft.com/office/drawing/2014/main" id="{192FB851-AF72-5829-B328-51F5DD950C1A}"/>
              </a:ext>
            </a:extLst>
          </p:cNvPr>
          <p:cNvSpPr/>
          <p:nvPr/>
        </p:nvSpPr>
        <p:spPr>
          <a:xfrm>
            <a:off x="1526751" y="756829"/>
            <a:ext cx="135467" cy="135467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28">
            <a:extLst>
              <a:ext uri="{FF2B5EF4-FFF2-40B4-BE49-F238E27FC236}">
                <a16:creationId xmlns:a16="http://schemas.microsoft.com/office/drawing/2014/main" id="{DBBD944C-1573-B1BD-67F5-BB4E5AA6A13F}"/>
              </a:ext>
            </a:extLst>
          </p:cNvPr>
          <p:cNvSpPr txBox="1"/>
          <p:nvPr/>
        </p:nvSpPr>
        <p:spPr>
          <a:xfrm>
            <a:off x="544154" y="721598"/>
            <a:ext cx="955989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 defTabSz="720090"/>
            <a:r>
              <a:rPr lang="en-US" i="1" dirty="0">
                <a:solidFill>
                  <a:schemeClr val="bg2"/>
                </a:solidFill>
                <a:latin typeface="Calibri"/>
                <a:cs typeface="Calibri"/>
              </a:rPr>
              <a:t>Project Start</a:t>
            </a:r>
            <a:br>
              <a:rPr lang="en-US" i="1" dirty="0">
                <a:solidFill>
                  <a:schemeClr val="bg2"/>
                </a:solidFill>
                <a:latin typeface="Calibri"/>
                <a:cs typeface="Calibri"/>
              </a:rPr>
            </a:br>
            <a:r>
              <a:rPr lang="en-US" i="1" dirty="0">
                <a:solidFill>
                  <a:schemeClr val="bg2"/>
                </a:solidFill>
                <a:latin typeface="Calibri"/>
                <a:cs typeface="Calibri"/>
              </a:rPr>
              <a:t>2025-02</a:t>
            </a:r>
            <a:endParaRPr lang="en-US" i="1" dirty="0">
              <a:solidFill>
                <a:schemeClr val="bg2"/>
              </a:solidFill>
            </a:endParaRPr>
          </a:p>
        </p:txBody>
      </p:sp>
      <p:sp>
        <p:nvSpPr>
          <p:cNvPr id="42" name="TextBox 28">
            <a:extLst>
              <a:ext uri="{FF2B5EF4-FFF2-40B4-BE49-F238E27FC236}">
                <a16:creationId xmlns:a16="http://schemas.microsoft.com/office/drawing/2014/main" id="{795E6595-C0D1-B8D0-11A8-BC29BDDAD194}"/>
              </a:ext>
            </a:extLst>
          </p:cNvPr>
          <p:cNvSpPr txBox="1"/>
          <p:nvPr/>
        </p:nvSpPr>
        <p:spPr>
          <a:xfrm>
            <a:off x="186587" y="1761814"/>
            <a:ext cx="1313556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 defTabSz="720090"/>
            <a:r>
              <a:rPr lang="en-US" i="1" dirty="0">
                <a:solidFill>
                  <a:schemeClr val="bg2"/>
                </a:solidFill>
                <a:latin typeface="Calibri"/>
                <a:cs typeface="Calibri"/>
              </a:rPr>
              <a:t>Literature Review</a:t>
            </a:r>
            <a:br>
              <a:rPr lang="en-US" i="1" dirty="0">
                <a:solidFill>
                  <a:schemeClr val="bg2"/>
                </a:solidFill>
                <a:latin typeface="Calibri"/>
                <a:cs typeface="Calibri"/>
              </a:rPr>
            </a:br>
            <a:r>
              <a:rPr lang="en-US" i="1" dirty="0">
                <a:solidFill>
                  <a:schemeClr val="bg2"/>
                </a:solidFill>
                <a:latin typeface="Calibri"/>
                <a:cs typeface="Calibri"/>
              </a:rPr>
              <a:t>2025-04</a:t>
            </a:r>
            <a:endParaRPr lang="en-US" i="1" dirty="0">
              <a:solidFill>
                <a:schemeClr val="bg2"/>
              </a:solidFill>
            </a:endParaRPr>
          </a:p>
        </p:txBody>
      </p:sp>
      <p:sp>
        <p:nvSpPr>
          <p:cNvPr id="43" name="内容占位符 2">
            <a:extLst>
              <a:ext uri="{FF2B5EF4-FFF2-40B4-BE49-F238E27FC236}">
                <a16:creationId xmlns:a16="http://schemas.microsoft.com/office/drawing/2014/main" id="{8E781D1D-AE45-2D83-59F2-C96C414B258A}"/>
              </a:ext>
            </a:extLst>
          </p:cNvPr>
          <p:cNvSpPr txBox="1">
            <a:spLocks/>
          </p:cNvSpPr>
          <p:nvPr/>
        </p:nvSpPr>
        <p:spPr>
          <a:xfrm>
            <a:off x="1662217" y="629210"/>
            <a:ext cx="5658376" cy="279271"/>
          </a:xfrm>
          <a:prstGeom prst="rect">
            <a:avLst/>
          </a:prstGeom>
        </p:spPr>
        <p:txBody>
          <a:bodyPr vert="horz" lIns="0" tIns="46800" rIns="0" bIns="45720" rtlCol="0" anchor="t">
            <a:noAutofit/>
          </a:bodyPr>
          <a:lstStyle>
            <a:lvl1pPr marL="288290" indent="-288290" algn="l" defTabSz="72009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SzPct val="90000"/>
              <a:buFont typeface="Arial" panose="020B0604020202020204" pitchFamily="34" charset="0"/>
              <a:buChar char="•"/>
              <a:defRPr sz="2400" b="1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504190" indent="-215900" algn="l" defTabSz="72009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2pPr>
            <a:lvl3pPr marL="720090" indent="-215900" algn="l" defTabSz="864235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3pPr>
            <a:lvl4pPr marL="935990" indent="-215900" algn="l" defTabSz="864235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4pPr>
            <a:lvl5pPr marL="1151890" indent="-215900" algn="l" defTabSz="864235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1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5pPr>
            <a:lvl6pPr marL="2376170" indent="-215900" algn="l" defTabSz="864235" rtl="0" eaLnBrk="1" latinLnBrk="0" hangingPunct="1">
              <a:lnSpc>
                <a:spcPct val="90000"/>
              </a:lnSpc>
              <a:spcBef>
                <a:spcPts val="470"/>
              </a:spcBef>
              <a:buFont typeface="Arial" panose="020B0604020202020204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7970" indent="-215900" algn="l" defTabSz="864235" rtl="0" eaLnBrk="1" latinLnBrk="0" hangingPunct="1">
              <a:lnSpc>
                <a:spcPct val="90000"/>
              </a:lnSpc>
              <a:spcBef>
                <a:spcPts val="470"/>
              </a:spcBef>
              <a:buFont typeface="Arial" panose="020B0604020202020204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39770" indent="-215900" algn="l" defTabSz="864235" rtl="0" eaLnBrk="1" latinLnBrk="0" hangingPunct="1">
              <a:lnSpc>
                <a:spcPct val="90000"/>
              </a:lnSpc>
              <a:spcBef>
                <a:spcPts val="470"/>
              </a:spcBef>
              <a:buFont typeface="Arial" panose="020B0604020202020204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72205" indent="-215900" algn="l" defTabSz="864235" rtl="0" eaLnBrk="1" latinLnBrk="0" hangingPunct="1">
              <a:lnSpc>
                <a:spcPct val="90000"/>
              </a:lnSpc>
              <a:spcBef>
                <a:spcPts val="470"/>
              </a:spcBef>
              <a:buFont typeface="Arial" panose="020B0604020202020204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Wingdings" pitchFamily="2" charset="2"/>
              <a:buChar char="Ø"/>
            </a:pPr>
            <a:r>
              <a:rPr lang="en-US" sz="1200" b="1" dirty="0">
                <a:solidFill>
                  <a:schemeClr val="bg2"/>
                </a:solidFill>
                <a:latin typeface="Calibri" panose="020F0502020204030204" pitchFamily="34" charset="0"/>
                <a:ea typeface="Roboto Light"/>
                <a:cs typeface="Calibri" panose="020F0502020204030204" pitchFamily="34" charset="0"/>
              </a:rPr>
              <a:t>Literature review </a:t>
            </a:r>
            <a:r>
              <a:rPr lang="en-US" sz="1200" dirty="0">
                <a:solidFill>
                  <a:schemeClr val="bg2"/>
                </a:solidFill>
                <a:latin typeface="Calibri" panose="020F0502020204030204" pitchFamily="34" charset="0"/>
                <a:ea typeface="Roboto Light"/>
                <a:cs typeface="Calibri" panose="020F0502020204030204" pitchFamily="34" charset="0"/>
              </a:rPr>
              <a:t>on sparsity and quantization format supported on </a:t>
            </a:r>
            <a:r>
              <a:rPr lang="en-US" sz="1200" dirty="0" err="1">
                <a:solidFill>
                  <a:schemeClr val="bg2"/>
                </a:solidFill>
                <a:latin typeface="Calibri" panose="020F0502020204030204" pitchFamily="34" charset="0"/>
                <a:ea typeface="Roboto Light"/>
                <a:cs typeface="Calibri" panose="020F0502020204030204" pitchFamily="34" charset="0"/>
              </a:rPr>
              <a:t>SoA</a:t>
            </a:r>
            <a:r>
              <a:rPr lang="en-US" sz="1200" dirty="0">
                <a:solidFill>
                  <a:schemeClr val="bg2"/>
                </a:solidFill>
                <a:latin typeface="Calibri" panose="020F0502020204030204" pitchFamily="34" charset="0"/>
                <a:ea typeface="Roboto Light"/>
                <a:cs typeface="Calibri" panose="020F0502020204030204" pitchFamily="34" charset="0"/>
              </a:rPr>
              <a:t> platforms </a:t>
            </a:r>
          </a:p>
        </p:txBody>
      </p:sp>
      <p:sp>
        <p:nvSpPr>
          <p:cNvPr id="44" name="内容占位符 2">
            <a:extLst>
              <a:ext uri="{FF2B5EF4-FFF2-40B4-BE49-F238E27FC236}">
                <a16:creationId xmlns:a16="http://schemas.microsoft.com/office/drawing/2014/main" id="{B4904D45-F503-B64D-A184-E7BC3B6FB420}"/>
              </a:ext>
            </a:extLst>
          </p:cNvPr>
          <p:cNvSpPr txBox="1">
            <a:spLocks/>
          </p:cNvSpPr>
          <p:nvPr/>
        </p:nvSpPr>
        <p:spPr>
          <a:xfrm>
            <a:off x="1662217" y="890980"/>
            <a:ext cx="2942721" cy="288933"/>
          </a:xfrm>
          <a:prstGeom prst="rect">
            <a:avLst/>
          </a:prstGeom>
        </p:spPr>
        <p:txBody>
          <a:bodyPr vert="horz" lIns="0" tIns="46800" rIns="0" bIns="45720" rtlCol="0" anchor="t">
            <a:noAutofit/>
          </a:bodyPr>
          <a:lstStyle>
            <a:lvl1pPr marL="288290" indent="-288290" algn="l" defTabSz="72009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SzPct val="90000"/>
              <a:buFont typeface="Arial" panose="020B0604020202020204" pitchFamily="34" charset="0"/>
              <a:buChar char="•"/>
              <a:defRPr sz="2400" b="1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504190" indent="-215900" algn="l" defTabSz="72009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2pPr>
            <a:lvl3pPr marL="720090" indent="-215900" algn="l" defTabSz="864235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3pPr>
            <a:lvl4pPr marL="935990" indent="-215900" algn="l" defTabSz="864235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4pPr>
            <a:lvl5pPr marL="1151890" indent="-215900" algn="l" defTabSz="864235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1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5pPr>
            <a:lvl6pPr marL="2376170" indent="-215900" algn="l" defTabSz="864235" rtl="0" eaLnBrk="1" latinLnBrk="0" hangingPunct="1">
              <a:lnSpc>
                <a:spcPct val="90000"/>
              </a:lnSpc>
              <a:spcBef>
                <a:spcPts val="470"/>
              </a:spcBef>
              <a:buFont typeface="Arial" panose="020B0604020202020204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7970" indent="-215900" algn="l" defTabSz="864235" rtl="0" eaLnBrk="1" latinLnBrk="0" hangingPunct="1">
              <a:lnSpc>
                <a:spcPct val="90000"/>
              </a:lnSpc>
              <a:spcBef>
                <a:spcPts val="470"/>
              </a:spcBef>
              <a:buFont typeface="Arial" panose="020B0604020202020204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39770" indent="-215900" algn="l" defTabSz="864235" rtl="0" eaLnBrk="1" latinLnBrk="0" hangingPunct="1">
              <a:lnSpc>
                <a:spcPct val="90000"/>
              </a:lnSpc>
              <a:spcBef>
                <a:spcPts val="470"/>
              </a:spcBef>
              <a:buFont typeface="Arial" panose="020B0604020202020204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72205" indent="-215900" algn="l" defTabSz="864235" rtl="0" eaLnBrk="1" latinLnBrk="0" hangingPunct="1">
              <a:lnSpc>
                <a:spcPct val="90000"/>
              </a:lnSpc>
              <a:spcBef>
                <a:spcPts val="470"/>
              </a:spcBef>
              <a:buFont typeface="Arial" panose="020B0604020202020204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Wingdings" pitchFamily="2" charset="2"/>
              <a:buChar char="Ø"/>
            </a:pPr>
            <a:r>
              <a:rPr lang="en-US" sz="1200" b="1" dirty="0">
                <a:solidFill>
                  <a:schemeClr val="bg2"/>
                </a:solidFill>
                <a:latin typeface="Calibri" panose="020F0502020204030204" pitchFamily="34" charset="0"/>
                <a:ea typeface="Roboto Light"/>
                <a:cs typeface="Calibri" panose="020F0502020204030204" pitchFamily="34" charset="0"/>
              </a:rPr>
              <a:t>Multi-granularity sparsity handling </a:t>
            </a:r>
            <a:endParaRPr lang="en-US" sz="1200" dirty="0">
              <a:solidFill>
                <a:schemeClr val="bg2"/>
              </a:solidFill>
              <a:latin typeface="Calibri" panose="020F0502020204030204" pitchFamily="34" charset="0"/>
              <a:ea typeface="Roboto Light"/>
              <a:cs typeface="Calibri" panose="020F0502020204030204" pitchFamily="34" charset="0"/>
            </a:endParaRPr>
          </a:p>
        </p:txBody>
      </p:sp>
      <p:sp>
        <p:nvSpPr>
          <p:cNvPr id="46" name="内容占位符 2">
            <a:extLst>
              <a:ext uri="{FF2B5EF4-FFF2-40B4-BE49-F238E27FC236}">
                <a16:creationId xmlns:a16="http://schemas.microsoft.com/office/drawing/2014/main" id="{42276C0D-579A-CA55-0780-EA245563F0CC}"/>
              </a:ext>
            </a:extLst>
          </p:cNvPr>
          <p:cNvSpPr txBox="1">
            <a:spLocks/>
          </p:cNvSpPr>
          <p:nvPr/>
        </p:nvSpPr>
        <p:spPr>
          <a:xfrm>
            <a:off x="1662217" y="1162412"/>
            <a:ext cx="6549484" cy="261306"/>
          </a:xfrm>
          <a:prstGeom prst="rect">
            <a:avLst/>
          </a:prstGeom>
        </p:spPr>
        <p:txBody>
          <a:bodyPr vert="horz" lIns="0" tIns="46800" rIns="0" bIns="45720" rtlCol="0" anchor="t">
            <a:noAutofit/>
          </a:bodyPr>
          <a:lstStyle>
            <a:lvl1pPr marL="288290" indent="-288290" algn="l" defTabSz="72009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SzPct val="90000"/>
              <a:buFont typeface="Arial" panose="020B0604020202020204" pitchFamily="34" charset="0"/>
              <a:buChar char="•"/>
              <a:defRPr sz="2400" b="1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504190" indent="-215900" algn="l" defTabSz="72009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2pPr>
            <a:lvl3pPr marL="720090" indent="-215900" algn="l" defTabSz="864235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3pPr>
            <a:lvl4pPr marL="935990" indent="-215900" algn="l" defTabSz="864235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4pPr>
            <a:lvl5pPr marL="1151890" indent="-215900" algn="l" defTabSz="864235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1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5pPr>
            <a:lvl6pPr marL="2376170" indent="-215900" algn="l" defTabSz="864235" rtl="0" eaLnBrk="1" latinLnBrk="0" hangingPunct="1">
              <a:lnSpc>
                <a:spcPct val="90000"/>
              </a:lnSpc>
              <a:spcBef>
                <a:spcPts val="470"/>
              </a:spcBef>
              <a:buFont typeface="Arial" panose="020B0604020202020204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7970" indent="-215900" algn="l" defTabSz="864235" rtl="0" eaLnBrk="1" latinLnBrk="0" hangingPunct="1">
              <a:lnSpc>
                <a:spcPct val="90000"/>
              </a:lnSpc>
              <a:spcBef>
                <a:spcPts val="470"/>
              </a:spcBef>
              <a:buFont typeface="Arial" panose="020B0604020202020204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39770" indent="-215900" algn="l" defTabSz="864235" rtl="0" eaLnBrk="1" latinLnBrk="0" hangingPunct="1">
              <a:lnSpc>
                <a:spcPct val="90000"/>
              </a:lnSpc>
              <a:spcBef>
                <a:spcPts val="470"/>
              </a:spcBef>
              <a:buFont typeface="Arial" panose="020B0604020202020204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72205" indent="-215900" algn="l" defTabSz="864235" rtl="0" eaLnBrk="1" latinLnBrk="0" hangingPunct="1">
              <a:lnSpc>
                <a:spcPct val="90000"/>
              </a:lnSpc>
              <a:spcBef>
                <a:spcPts val="470"/>
              </a:spcBef>
              <a:buFont typeface="Arial" panose="020B0604020202020204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Wingdings" pitchFamily="2" charset="2"/>
              <a:buChar char="Ø"/>
            </a:pPr>
            <a:r>
              <a:rPr lang="en-US" sz="1200" b="1" dirty="0">
                <a:solidFill>
                  <a:schemeClr val="bg2"/>
                </a:solidFill>
                <a:latin typeface="Calibri" panose="020F0502020204030204" pitchFamily="34" charset="0"/>
                <a:ea typeface="Roboto Light"/>
                <a:cs typeface="Calibri" panose="020F0502020204030204" pitchFamily="34" charset="0"/>
              </a:rPr>
              <a:t>Proposed Spatz-based multi-cluster architecture; Literature review </a:t>
            </a:r>
            <a:r>
              <a:rPr lang="en-US" sz="1200" dirty="0">
                <a:solidFill>
                  <a:schemeClr val="bg2"/>
                </a:solidFill>
                <a:latin typeface="Calibri" panose="020F0502020204030204" pitchFamily="34" charset="0"/>
                <a:ea typeface="Roboto Light"/>
                <a:cs typeface="Calibri" panose="020F0502020204030204" pitchFamily="34" charset="0"/>
              </a:rPr>
              <a:t>on quantization handling</a:t>
            </a:r>
          </a:p>
        </p:txBody>
      </p:sp>
      <p:sp>
        <p:nvSpPr>
          <p:cNvPr id="47" name="内容占位符 2">
            <a:extLst>
              <a:ext uri="{FF2B5EF4-FFF2-40B4-BE49-F238E27FC236}">
                <a16:creationId xmlns:a16="http://schemas.microsoft.com/office/drawing/2014/main" id="{E2106AA7-E33A-8CE8-B040-A3092C0EE1A7}"/>
              </a:ext>
            </a:extLst>
          </p:cNvPr>
          <p:cNvSpPr txBox="1">
            <a:spLocks/>
          </p:cNvSpPr>
          <p:nvPr/>
        </p:nvSpPr>
        <p:spPr>
          <a:xfrm>
            <a:off x="1662217" y="1406217"/>
            <a:ext cx="7596068" cy="288931"/>
          </a:xfrm>
          <a:prstGeom prst="rect">
            <a:avLst/>
          </a:prstGeom>
        </p:spPr>
        <p:txBody>
          <a:bodyPr vert="horz" lIns="0" tIns="46800" rIns="0" bIns="45720" rtlCol="0" anchor="t">
            <a:noAutofit/>
          </a:bodyPr>
          <a:lstStyle>
            <a:lvl1pPr marL="288290" indent="-288290" algn="l" defTabSz="72009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SzPct val="90000"/>
              <a:buFont typeface="Arial" panose="020B0604020202020204" pitchFamily="34" charset="0"/>
              <a:buChar char="•"/>
              <a:defRPr sz="2400" b="1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504190" indent="-215900" algn="l" defTabSz="72009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2pPr>
            <a:lvl3pPr marL="720090" indent="-215900" algn="l" defTabSz="864235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3pPr>
            <a:lvl4pPr marL="935990" indent="-215900" algn="l" defTabSz="864235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4pPr>
            <a:lvl5pPr marL="1151890" indent="-215900" algn="l" defTabSz="864235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1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5pPr>
            <a:lvl6pPr marL="2376170" indent="-215900" algn="l" defTabSz="864235" rtl="0" eaLnBrk="1" latinLnBrk="0" hangingPunct="1">
              <a:lnSpc>
                <a:spcPct val="90000"/>
              </a:lnSpc>
              <a:spcBef>
                <a:spcPts val="470"/>
              </a:spcBef>
              <a:buFont typeface="Arial" panose="020B0604020202020204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7970" indent="-215900" algn="l" defTabSz="864235" rtl="0" eaLnBrk="1" latinLnBrk="0" hangingPunct="1">
              <a:lnSpc>
                <a:spcPct val="90000"/>
              </a:lnSpc>
              <a:spcBef>
                <a:spcPts val="470"/>
              </a:spcBef>
              <a:buFont typeface="Arial" panose="020B0604020202020204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39770" indent="-215900" algn="l" defTabSz="864235" rtl="0" eaLnBrk="1" latinLnBrk="0" hangingPunct="1">
              <a:lnSpc>
                <a:spcPct val="90000"/>
              </a:lnSpc>
              <a:spcBef>
                <a:spcPts val="470"/>
              </a:spcBef>
              <a:buFont typeface="Arial" panose="020B0604020202020204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72205" indent="-215900" algn="l" defTabSz="864235" rtl="0" eaLnBrk="1" latinLnBrk="0" hangingPunct="1">
              <a:lnSpc>
                <a:spcPct val="90000"/>
              </a:lnSpc>
              <a:spcBef>
                <a:spcPts val="470"/>
              </a:spcBef>
              <a:buFont typeface="Arial" panose="020B0604020202020204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Wingdings" pitchFamily="2" charset="2"/>
              <a:buChar char="Ø"/>
            </a:pPr>
            <a:r>
              <a:rPr lang="en-US" sz="1200" b="1" dirty="0">
                <a:solidFill>
                  <a:schemeClr val="bg2"/>
                </a:solidFill>
                <a:latin typeface="Calibri" panose="020F0502020204030204" pitchFamily="34" charset="0"/>
                <a:ea typeface="Roboto Light"/>
                <a:cs typeface="Calibri" panose="020F0502020204030204" pitchFamily="34" charset="0"/>
              </a:rPr>
              <a:t>Spatz </a:t>
            </a:r>
            <a:r>
              <a:rPr lang="en-US" sz="1200" dirty="0">
                <a:solidFill>
                  <a:schemeClr val="bg2"/>
                </a:solidFill>
                <a:latin typeface="Calibri" panose="020F0502020204030204" pitchFamily="34" charset="0"/>
                <a:ea typeface="Roboto Light"/>
                <a:cs typeface="Calibri" panose="020F0502020204030204" pitchFamily="34" charset="0"/>
              </a:rPr>
              <a:t>GVSoC model VLSU port extension; Start </a:t>
            </a:r>
            <a:r>
              <a:rPr lang="en-US" sz="1200" b="1" dirty="0">
                <a:solidFill>
                  <a:schemeClr val="bg2"/>
                </a:solidFill>
                <a:latin typeface="Calibri" panose="020F0502020204030204" pitchFamily="34" charset="0"/>
                <a:ea typeface="Roboto Light"/>
                <a:cs typeface="Calibri" panose="020F0502020204030204" pitchFamily="34" charset="0"/>
              </a:rPr>
              <a:t>NoC packing scheme; </a:t>
            </a:r>
            <a:r>
              <a:rPr lang="en-US" sz="1200" dirty="0">
                <a:solidFill>
                  <a:schemeClr val="bg2"/>
                </a:solidFill>
                <a:latin typeface="Calibri" panose="020F0502020204030204" pitchFamily="34" charset="0"/>
                <a:ea typeface="Roboto Light"/>
                <a:cs typeface="Calibri" panose="020F0502020204030204" pitchFamily="34" charset="0"/>
              </a:rPr>
              <a:t>Initial discussion on </a:t>
            </a:r>
            <a:r>
              <a:rPr lang="en-US" sz="1200" b="1" dirty="0">
                <a:solidFill>
                  <a:schemeClr val="bg2"/>
                </a:solidFill>
                <a:latin typeface="Calibri" panose="020F0502020204030204" pitchFamily="34" charset="0"/>
                <a:ea typeface="Roboto Light"/>
                <a:cs typeface="Calibri" panose="020F0502020204030204" pitchFamily="34" charset="0"/>
              </a:rPr>
              <a:t>3D chiplet integration</a:t>
            </a:r>
          </a:p>
        </p:txBody>
      </p:sp>
      <p:sp>
        <p:nvSpPr>
          <p:cNvPr id="49" name="内容占位符 2">
            <a:extLst>
              <a:ext uri="{FF2B5EF4-FFF2-40B4-BE49-F238E27FC236}">
                <a16:creationId xmlns:a16="http://schemas.microsoft.com/office/drawing/2014/main" id="{8F2E0AB2-49E7-37D0-7A5C-75F224C932E8}"/>
              </a:ext>
            </a:extLst>
          </p:cNvPr>
          <p:cNvSpPr txBox="1">
            <a:spLocks/>
          </p:cNvSpPr>
          <p:nvPr/>
        </p:nvSpPr>
        <p:spPr>
          <a:xfrm>
            <a:off x="1662217" y="1677646"/>
            <a:ext cx="7399202" cy="269709"/>
          </a:xfrm>
          <a:prstGeom prst="rect">
            <a:avLst/>
          </a:prstGeom>
        </p:spPr>
        <p:txBody>
          <a:bodyPr vert="horz" lIns="0" tIns="46800" rIns="0" bIns="45720" rtlCol="0" anchor="t">
            <a:noAutofit/>
          </a:bodyPr>
          <a:lstStyle>
            <a:lvl1pPr marL="288290" indent="-288290" algn="l" defTabSz="72009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SzPct val="90000"/>
              <a:buFont typeface="Arial" panose="020B0604020202020204" pitchFamily="34" charset="0"/>
              <a:buChar char="•"/>
              <a:defRPr sz="2400" b="1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504190" indent="-215900" algn="l" defTabSz="72009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2pPr>
            <a:lvl3pPr marL="720090" indent="-215900" algn="l" defTabSz="864235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3pPr>
            <a:lvl4pPr marL="935990" indent="-215900" algn="l" defTabSz="864235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4pPr>
            <a:lvl5pPr marL="1151890" indent="-215900" algn="l" defTabSz="864235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1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5pPr>
            <a:lvl6pPr marL="2376170" indent="-215900" algn="l" defTabSz="864235" rtl="0" eaLnBrk="1" latinLnBrk="0" hangingPunct="1">
              <a:lnSpc>
                <a:spcPct val="90000"/>
              </a:lnSpc>
              <a:spcBef>
                <a:spcPts val="470"/>
              </a:spcBef>
              <a:buFont typeface="Arial" panose="020B0604020202020204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7970" indent="-215900" algn="l" defTabSz="864235" rtl="0" eaLnBrk="1" latinLnBrk="0" hangingPunct="1">
              <a:lnSpc>
                <a:spcPct val="90000"/>
              </a:lnSpc>
              <a:spcBef>
                <a:spcPts val="470"/>
              </a:spcBef>
              <a:buFont typeface="Arial" panose="020B0604020202020204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39770" indent="-215900" algn="l" defTabSz="864235" rtl="0" eaLnBrk="1" latinLnBrk="0" hangingPunct="1">
              <a:lnSpc>
                <a:spcPct val="90000"/>
              </a:lnSpc>
              <a:spcBef>
                <a:spcPts val="470"/>
              </a:spcBef>
              <a:buFont typeface="Arial" panose="020B0604020202020204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72205" indent="-215900" algn="l" defTabSz="864235" rtl="0" eaLnBrk="1" latinLnBrk="0" hangingPunct="1">
              <a:lnSpc>
                <a:spcPct val="90000"/>
              </a:lnSpc>
              <a:spcBef>
                <a:spcPts val="470"/>
              </a:spcBef>
              <a:buFont typeface="Arial" panose="020B0604020202020204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Wingdings" pitchFamily="2" charset="2"/>
              <a:buChar char="Ø"/>
            </a:pPr>
            <a:r>
              <a:rPr lang="en-US" sz="1200" b="1" dirty="0">
                <a:latin typeface="Calibri" panose="020F0502020204030204" pitchFamily="34" charset="0"/>
                <a:ea typeface="Roboto Light"/>
                <a:cs typeface="Calibri" panose="020F0502020204030204" pitchFamily="34" charset="0"/>
              </a:rPr>
              <a:t>Spatz </a:t>
            </a:r>
            <a:r>
              <a:rPr lang="en-US" sz="1200" dirty="0">
                <a:latin typeface="Calibri" panose="020F0502020204030204" pitchFamily="34" charset="0"/>
                <a:ea typeface="Roboto Light"/>
                <a:cs typeface="Calibri" panose="020F0502020204030204" pitchFamily="34" charset="0"/>
              </a:rPr>
              <a:t>multi-level N:M sparsity handling; </a:t>
            </a:r>
            <a:r>
              <a:rPr lang="en-US" sz="1200" b="1" dirty="0">
                <a:latin typeface="Calibri" panose="020F0502020204030204" pitchFamily="34" charset="0"/>
                <a:ea typeface="Roboto Light"/>
                <a:cs typeface="Calibri" panose="020F0502020204030204" pitchFamily="34" charset="0"/>
              </a:rPr>
              <a:t>SoftHier</a:t>
            </a:r>
            <a:r>
              <a:rPr lang="en-US" sz="1200" dirty="0">
                <a:latin typeface="Calibri" panose="020F0502020204030204" pitchFamily="34" charset="0"/>
                <a:ea typeface="Roboto Light"/>
                <a:cs typeface="Calibri" panose="020F0502020204030204" pitchFamily="34" charset="0"/>
              </a:rPr>
              <a:t> memory allocation </a:t>
            </a:r>
            <a:r>
              <a:rPr lang="en-US" sz="1200" b="1" dirty="0">
                <a:latin typeface="Calibri" panose="020F0502020204030204" pitchFamily="34" charset="0"/>
                <a:ea typeface="Roboto Light"/>
                <a:cs typeface="Calibri" panose="020F0502020204030204" pitchFamily="34" charset="0"/>
              </a:rPr>
              <a:t>runtime</a:t>
            </a:r>
            <a:r>
              <a:rPr lang="en-US" sz="1200" dirty="0">
                <a:latin typeface="Calibri" panose="020F0502020204030204" pitchFamily="34" charset="0"/>
                <a:ea typeface="Roboto Light"/>
                <a:cs typeface="Calibri" panose="020F0502020204030204" pitchFamily="34" charset="0"/>
              </a:rPr>
              <a:t>; Discussion on 3D integration</a:t>
            </a:r>
            <a:endParaRPr lang="en-US" sz="1200" b="1" dirty="0">
              <a:latin typeface="Calibri" panose="020F0502020204030204" pitchFamily="34" charset="0"/>
              <a:ea typeface="Roboto Light"/>
              <a:cs typeface="Calibri" panose="020F0502020204030204" pitchFamily="34" charset="0"/>
            </a:endParaRP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731F4E4B-3579-076A-33B6-EF19C418D90B}"/>
              </a:ext>
            </a:extLst>
          </p:cNvPr>
          <p:cNvSpPr/>
          <p:nvPr/>
        </p:nvSpPr>
        <p:spPr>
          <a:xfrm>
            <a:off x="2142465" y="2480590"/>
            <a:ext cx="5445076" cy="1167104"/>
          </a:xfrm>
          <a:prstGeom prst="rect">
            <a:avLst/>
          </a:prstGeom>
          <a:solidFill>
            <a:schemeClr val="accent3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内容占位符 2">
            <a:extLst>
              <a:ext uri="{FF2B5EF4-FFF2-40B4-BE49-F238E27FC236}">
                <a16:creationId xmlns:a16="http://schemas.microsoft.com/office/drawing/2014/main" id="{D7BA092E-562B-2ED5-D1AD-7BF9A1D1025C}"/>
              </a:ext>
            </a:extLst>
          </p:cNvPr>
          <p:cNvSpPr txBox="1">
            <a:spLocks/>
          </p:cNvSpPr>
          <p:nvPr/>
        </p:nvSpPr>
        <p:spPr>
          <a:xfrm>
            <a:off x="2013718" y="2877099"/>
            <a:ext cx="5429099" cy="565911"/>
          </a:xfrm>
          <a:prstGeom prst="rect">
            <a:avLst/>
          </a:prstGeom>
        </p:spPr>
        <p:txBody>
          <a:bodyPr vert="horz" lIns="0" tIns="46800" rIns="0" bIns="45720" rtlCol="0" anchor="t">
            <a:noAutofit/>
          </a:bodyPr>
          <a:lstStyle>
            <a:lvl1pPr marL="288290" indent="-288290" algn="l" defTabSz="72009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SzPct val="90000"/>
              <a:buFont typeface="Arial" panose="020B0604020202020204" pitchFamily="34" charset="0"/>
              <a:buChar char="•"/>
              <a:defRPr sz="2400" b="1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504190" indent="-215900" algn="l" defTabSz="72009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2pPr>
            <a:lvl3pPr marL="720090" indent="-215900" algn="l" defTabSz="864235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3pPr>
            <a:lvl4pPr marL="935990" indent="-215900" algn="l" defTabSz="864235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4pPr>
            <a:lvl5pPr marL="1151890" indent="-215900" algn="l" defTabSz="864235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1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5pPr>
            <a:lvl6pPr marL="2376170" indent="-215900" algn="l" defTabSz="864235" rtl="0" eaLnBrk="1" latinLnBrk="0" hangingPunct="1">
              <a:lnSpc>
                <a:spcPct val="90000"/>
              </a:lnSpc>
              <a:spcBef>
                <a:spcPts val="470"/>
              </a:spcBef>
              <a:buFont typeface="Arial" panose="020B0604020202020204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7970" indent="-215900" algn="l" defTabSz="864235" rtl="0" eaLnBrk="1" latinLnBrk="0" hangingPunct="1">
              <a:lnSpc>
                <a:spcPct val="90000"/>
              </a:lnSpc>
              <a:spcBef>
                <a:spcPts val="470"/>
              </a:spcBef>
              <a:buFont typeface="Arial" panose="020B0604020202020204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39770" indent="-215900" algn="l" defTabSz="864235" rtl="0" eaLnBrk="1" latinLnBrk="0" hangingPunct="1">
              <a:lnSpc>
                <a:spcPct val="90000"/>
              </a:lnSpc>
              <a:spcBef>
                <a:spcPts val="470"/>
              </a:spcBef>
              <a:buFont typeface="Arial" panose="020B0604020202020204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72205" indent="-215900" algn="l" defTabSz="864235" rtl="0" eaLnBrk="1" latinLnBrk="0" hangingPunct="1">
              <a:lnSpc>
                <a:spcPct val="90000"/>
              </a:lnSpc>
              <a:spcBef>
                <a:spcPts val="470"/>
              </a:spcBef>
              <a:buFont typeface="Arial" panose="020B0604020202020204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Wingdings" pitchFamily="2" charset="2"/>
              <a:buChar char="Ø"/>
            </a:pPr>
            <a:r>
              <a:rPr lang="en-US" sz="1200" b="1" dirty="0">
                <a:latin typeface="Calibri" panose="020F0502020204030204" pitchFamily="34" charset="0"/>
                <a:ea typeface="Roboto Light"/>
                <a:cs typeface="Calibri" panose="020F0502020204030204" pitchFamily="34" charset="0"/>
              </a:rPr>
              <a:t>Customized data format for MX-like quantization and N:M structured sparsity</a:t>
            </a:r>
          </a:p>
          <a:p>
            <a:pPr lvl="1">
              <a:buFont typeface="Wingdings" pitchFamily="2" charset="2"/>
              <a:buChar char="Ø"/>
            </a:pPr>
            <a:r>
              <a:rPr lang="en-US" sz="1200" b="1" dirty="0">
                <a:latin typeface="Calibri" panose="020F0502020204030204" pitchFamily="34" charset="0"/>
                <a:ea typeface="Roboto Light"/>
                <a:cs typeface="Calibri" panose="020F0502020204030204" pitchFamily="34" charset="0"/>
              </a:rPr>
              <a:t>Customized ISA support in Spatz GVSoC model</a:t>
            </a:r>
          </a:p>
        </p:txBody>
      </p:sp>
      <p:sp>
        <p:nvSpPr>
          <p:cNvPr id="52" name="内容占位符 2">
            <a:extLst>
              <a:ext uri="{FF2B5EF4-FFF2-40B4-BE49-F238E27FC236}">
                <a16:creationId xmlns:a16="http://schemas.microsoft.com/office/drawing/2014/main" id="{07D88CE1-89B8-FC7A-80DE-751CCF022D4B}"/>
              </a:ext>
            </a:extLst>
          </p:cNvPr>
          <p:cNvSpPr txBox="1">
            <a:spLocks/>
          </p:cNvSpPr>
          <p:nvPr/>
        </p:nvSpPr>
        <p:spPr>
          <a:xfrm>
            <a:off x="2013719" y="2550716"/>
            <a:ext cx="1391049" cy="288933"/>
          </a:xfrm>
          <a:prstGeom prst="rect">
            <a:avLst/>
          </a:prstGeom>
        </p:spPr>
        <p:txBody>
          <a:bodyPr vert="horz" lIns="0" tIns="46800" rIns="0" bIns="45720" rtlCol="0" anchor="t">
            <a:noAutofit/>
          </a:bodyPr>
          <a:lstStyle>
            <a:lvl1pPr marL="288290" indent="-288290" algn="l" defTabSz="72009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SzPct val="90000"/>
              <a:buFont typeface="Arial" panose="020B0604020202020204" pitchFamily="34" charset="0"/>
              <a:buChar char="•"/>
              <a:defRPr sz="2400" b="1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504190" indent="-215900" algn="l" defTabSz="72009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2pPr>
            <a:lvl3pPr marL="720090" indent="-215900" algn="l" defTabSz="864235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3pPr>
            <a:lvl4pPr marL="935990" indent="-215900" algn="l" defTabSz="864235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4pPr>
            <a:lvl5pPr marL="1151890" indent="-215900" algn="l" defTabSz="864235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1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5pPr>
            <a:lvl6pPr marL="2376170" indent="-215900" algn="l" defTabSz="864235" rtl="0" eaLnBrk="1" latinLnBrk="0" hangingPunct="1">
              <a:lnSpc>
                <a:spcPct val="90000"/>
              </a:lnSpc>
              <a:spcBef>
                <a:spcPts val="470"/>
              </a:spcBef>
              <a:buFont typeface="Arial" panose="020B0604020202020204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7970" indent="-215900" algn="l" defTabSz="864235" rtl="0" eaLnBrk="1" latinLnBrk="0" hangingPunct="1">
              <a:lnSpc>
                <a:spcPct val="90000"/>
              </a:lnSpc>
              <a:spcBef>
                <a:spcPts val="470"/>
              </a:spcBef>
              <a:buFont typeface="Arial" panose="020B0604020202020204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39770" indent="-215900" algn="l" defTabSz="864235" rtl="0" eaLnBrk="1" latinLnBrk="0" hangingPunct="1">
              <a:lnSpc>
                <a:spcPct val="90000"/>
              </a:lnSpc>
              <a:spcBef>
                <a:spcPts val="470"/>
              </a:spcBef>
              <a:buFont typeface="Arial" panose="020B0604020202020204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72205" indent="-215900" algn="l" defTabSz="864235" rtl="0" eaLnBrk="1" latinLnBrk="0" hangingPunct="1">
              <a:lnSpc>
                <a:spcPct val="90000"/>
              </a:lnSpc>
              <a:spcBef>
                <a:spcPts val="470"/>
              </a:spcBef>
              <a:buFont typeface="Arial" panose="020B0604020202020204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8290" lvl="1" indent="0">
              <a:buNone/>
            </a:pPr>
            <a:r>
              <a:rPr lang="en-US" sz="1800" b="1" dirty="0">
                <a:solidFill>
                  <a:schemeClr val="accent3"/>
                </a:solidFill>
                <a:latin typeface="Calibri" panose="020F0502020204030204" pitchFamily="34" charset="0"/>
                <a:ea typeface="Roboto Light"/>
                <a:cs typeface="Calibri" panose="020F0502020204030204" pitchFamily="34" charset="0"/>
              </a:rPr>
              <a:t>Next step:</a:t>
            </a:r>
            <a:endParaRPr lang="en-US" sz="1800" dirty="0">
              <a:solidFill>
                <a:schemeClr val="accent3"/>
              </a:solidFill>
              <a:latin typeface="Calibri" panose="020F0502020204030204" pitchFamily="34" charset="0"/>
              <a:ea typeface="Roboto Light"/>
              <a:cs typeface="Calibri" panose="020F0502020204030204" pitchFamily="34" charset="0"/>
            </a:endParaRPr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9478BF24-E7C6-5C67-C10C-E8B2E5A07D70}"/>
              </a:ext>
            </a:extLst>
          </p:cNvPr>
          <p:cNvSpPr/>
          <p:nvPr/>
        </p:nvSpPr>
        <p:spPr>
          <a:xfrm>
            <a:off x="1526751" y="1751025"/>
            <a:ext cx="135467" cy="135467"/>
          </a:xfrm>
          <a:prstGeom prst="ellipse">
            <a:avLst/>
          </a:prstGeom>
          <a:solidFill>
            <a:srgbClr val="C0000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6182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51" grpId="0"/>
      <p:bldP spid="52" grpId="0"/>
    </p:bld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PULP Triangle">
  <a:themeElements>
    <a:clrScheme name="PULP palette">
      <a:dk1>
        <a:srgbClr val="000000"/>
      </a:dk1>
      <a:lt1>
        <a:srgbClr val="ABABAB"/>
      </a:lt1>
      <a:dk2>
        <a:srgbClr val="5D5D5D"/>
      </a:dk2>
      <a:lt2>
        <a:srgbClr val="FFFFFF"/>
      </a:lt2>
      <a:accent1>
        <a:srgbClr val="A8322C"/>
      </a:accent1>
      <a:accent2>
        <a:srgbClr val="1269B0"/>
      </a:accent2>
      <a:accent3>
        <a:srgbClr val="168638"/>
      </a:accent3>
      <a:accent4>
        <a:srgbClr val="F29545"/>
      </a:accent4>
      <a:accent5>
        <a:srgbClr val="910569"/>
      </a:accent5>
      <a:accent6>
        <a:srgbClr val="48592C"/>
      </a:accent6>
      <a:hlink>
        <a:srgbClr val="007996"/>
      </a:hlink>
      <a:folHlink>
        <a:srgbClr val="ABABA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2676</TotalTime>
  <Words>1009</Words>
  <Application>Microsoft Macintosh PowerPoint</Application>
  <PresentationFormat>全屏显示(16:9)</PresentationFormat>
  <Paragraphs>126</Paragraphs>
  <Slides>12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12</vt:i4>
      </vt:variant>
    </vt:vector>
  </HeadingPairs>
  <TitlesOfParts>
    <vt:vector size="19" baseType="lpstr">
      <vt:lpstr>Wingdings</vt:lpstr>
      <vt:lpstr>Consolas</vt:lpstr>
      <vt:lpstr>Arial</vt:lpstr>
      <vt:lpstr>Arial Narrow</vt:lpstr>
      <vt:lpstr>Calibri</vt:lpstr>
      <vt:lpstr>Simple Light</vt:lpstr>
      <vt:lpstr>PULP Triangle</vt:lpstr>
      <vt:lpstr>QuantSparse 3D Biweekly 2025-05-06</vt:lpstr>
      <vt:lpstr>Agenda</vt:lpstr>
      <vt:lpstr>Spatz N:M Sparsity Handling - VLSU</vt:lpstr>
      <vt:lpstr>Spatz N:M Sparsity Handling - Vreg</vt:lpstr>
      <vt:lpstr>Memory Allocation Runtime in SoftHier</vt:lpstr>
      <vt:lpstr>TSMC InFO_SoW[1] Example: Tesla Dojo D1[2] </vt:lpstr>
      <vt:lpstr>TSMC InFO_SoW[1] Example: Tesla Dojo D1[2] </vt:lpstr>
      <vt:lpstr>3D-Chiplet Interconnection: Literature Review</vt:lpstr>
      <vt:lpstr>Timeline </vt:lpstr>
      <vt:lpstr>References </vt:lpstr>
      <vt:lpstr>Backup: Handle at VLSU</vt:lpstr>
      <vt:lpstr>Backup: Handle at VReg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QuantSparse 3D Biweekly 2025-03-25</dc:title>
  <dc:creator>paulsc</dc:creator>
  <cp:lastModifiedBy>Wang, Bowen</cp:lastModifiedBy>
  <cp:revision>318</cp:revision>
  <dcterms:modified xsi:type="dcterms:W3CDTF">2025-05-04T04:46:47Z</dcterms:modified>
</cp:coreProperties>
</file>